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1"/>
  </p:notesMasterIdLst>
  <p:handoutMasterIdLst>
    <p:handoutMasterId r:id="rId32"/>
  </p:handoutMasterIdLst>
  <p:sldIdLst>
    <p:sldId id="364" r:id="rId5"/>
    <p:sldId id="257" r:id="rId6"/>
    <p:sldId id="485" r:id="rId7"/>
    <p:sldId id="329" r:id="rId8"/>
    <p:sldId id="387" r:id="rId9"/>
    <p:sldId id="386" r:id="rId10"/>
    <p:sldId id="488" r:id="rId11"/>
    <p:sldId id="490" r:id="rId12"/>
    <p:sldId id="440" r:id="rId13"/>
    <p:sldId id="520" r:id="rId14"/>
    <p:sldId id="508" r:id="rId15"/>
    <p:sldId id="510" r:id="rId16"/>
    <p:sldId id="511" r:id="rId17"/>
    <p:sldId id="502" r:id="rId18"/>
    <p:sldId id="445" r:id="rId19"/>
    <p:sldId id="519" r:id="rId20"/>
    <p:sldId id="513" r:id="rId21"/>
    <p:sldId id="507" r:id="rId22"/>
    <p:sldId id="524" r:id="rId23"/>
    <p:sldId id="525" r:id="rId24"/>
    <p:sldId id="526" r:id="rId25"/>
    <p:sldId id="514" r:id="rId26"/>
    <p:sldId id="530" r:id="rId27"/>
    <p:sldId id="528" r:id="rId28"/>
    <p:sldId id="527" r:id="rId29"/>
    <p:sldId id="291" r:id="rId3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3D3F"/>
    <a:srgbClr val="002060"/>
    <a:srgbClr val="304668"/>
    <a:srgbClr val="473F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8" d="100"/>
          <a:sy n="108" d="100"/>
        </p:scale>
        <p:origin x="-918" y="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1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8B28A90-C8F0-436A-8C69-CF2F8E18E644}" type="datetimeFigureOut">
              <a:rPr lang="en-US"/>
              <a:pPr>
                <a:defRPr/>
              </a:pPr>
              <a:t>10/15/2014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FDE3469-27EA-4ACB-A26D-2757C8F7E457}" type="slidenum">
              <a:rPr lang="en-US"/>
              <a:pPr>
                <a:defRPr/>
              </a:pPr>
              <a:t>‹#›</a:t>
            </a:fld>
            <a:endParaRPr lang="en-US"/>
          </a:p>
        </p:txBody>
      </p:sp>
    </p:spTree>
    <p:extLst>
      <p:ext uri="{BB962C8B-B14F-4D97-AF65-F5344CB8AC3E}">
        <p14:creationId xmlns:p14="http://schemas.microsoft.com/office/powerpoint/2010/main" val="16159555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0F4394E-8608-4501-BC0B-D60310F318A7}" type="datetimeFigureOut">
              <a:rPr lang="en-US"/>
              <a:pPr>
                <a:defRPr/>
              </a:pPr>
              <a:t>10/15/2014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6702556-3405-407A-9050-0FC72228BDA9}" type="slidenum">
              <a:rPr lang="en-US"/>
              <a:pPr>
                <a:defRPr/>
              </a:pPr>
              <a:t>‹#›</a:t>
            </a:fld>
            <a:endParaRPr lang="en-US"/>
          </a:p>
        </p:txBody>
      </p:sp>
    </p:spTree>
    <p:extLst>
      <p:ext uri="{BB962C8B-B14F-4D97-AF65-F5344CB8AC3E}">
        <p14:creationId xmlns:p14="http://schemas.microsoft.com/office/powerpoint/2010/main" val="1396709007"/>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PC_Title Slide">
    <p:spTree>
      <p:nvGrpSpPr>
        <p:cNvPr id="1" name=""/>
        <p:cNvGrpSpPr/>
        <p:nvPr/>
      </p:nvGrpSpPr>
      <p:grpSpPr>
        <a:xfrm>
          <a:off x="0" y="0"/>
          <a:ext cx="0" cy="0"/>
          <a:chOff x="0" y="0"/>
          <a:chExt cx="0" cy="0"/>
        </a:xfrm>
      </p:grpSpPr>
      <p:pic>
        <p:nvPicPr>
          <p:cNvPr id="4" name="Picture 1" descr="4812_BPC_PPT_blank_Page_1.pn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685800" y="1547701"/>
            <a:ext cx="7772400" cy="1150855"/>
          </a:xfrm>
          <a:prstGeom prst="rect">
            <a:avLst/>
          </a:prstGeom>
        </p:spPr>
        <p:txBody>
          <a:bodyPr>
            <a:normAutofit/>
          </a:bodyPr>
          <a:lstStyle>
            <a:lvl1pPr algn="l">
              <a:defRPr sz="3400" b="1">
                <a:solidFill>
                  <a:srgbClr val="3B3D3F"/>
                </a:solidFill>
                <a:latin typeface="Century Gothic"/>
                <a:cs typeface="Century Gothic"/>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2698556"/>
            <a:ext cx="6400800" cy="591480"/>
          </a:xfrm>
          <a:prstGeom prst="rect">
            <a:avLst/>
          </a:prstGeom>
        </p:spPr>
        <p:txBody>
          <a:bodyPr>
            <a:normAutofit/>
          </a:bodyPr>
          <a:lstStyle>
            <a:lvl1pPr marL="0" indent="0" algn="l">
              <a:buNone/>
              <a:defRPr sz="1300" b="0" cap="all" spc="150">
                <a:solidFill>
                  <a:srgbClr val="3B3D3F"/>
                </a:solidFill>
                <a:latin typeface="Century Gothic"/>
                <a:cs typeface="Century Gothic"/>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PC_Section Header">
    <p:spTree>
      <p:nvGrpSpPr>
        <p:cNvPr id="1" name=""/>
        <p:cNvGrpSpPr/>
        <p:nvPr/>
      </p:nvGrpSpPr>
      <p:grpSpPr>
        <a:xfrm>
          <a:off x="0" y="0"/>
          <a:ext cx="0" cy="0"/>
          <a:chOff x="0" y="0"/>
          <a:chExt cx="0" cy="0"/>
        </a:xfrm>
      </p:grpSpPr>
      <p:pic>
        <p:nvPicPr>
          <p:cNvPr id="3" name="Picture 1" descr="4812_BPC_PPT_blank_Page_2.pn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722313" y="1993900"/>
            <a:ext cx="7772400" cy="1362075"/>
          </a:xfrm>
          <a:prstGeom prst="rect">
            <a:avLst/>
          </a:prstGeom>
        </p:spPr>
        <p:txBody>
          <a:bodyPr anchor="t"/>
          <a:lstStyle>
            <a:lvl1pPr algn="l">
              <a:defRPr sz="3000" b="0" cap="none">
                <a:solidFill>
                  <a:srgbClr val="3B3D3F"/>
                </a:solidFill>
                <a:latin typeface="Century Gothic"/>
                <a:cs typeface="Century Gothic"/>
              </a:defRPr>
            </a:lvl1pPr>
          </a:lstStyle>
          <a:p>
            <a:r>
              <a:rPr lang="en-US" dirty="0" smtClean="0"/>
              <a:t>Click to edit Master title style</a:t>
            </a:r>
            <a:endParaRPr lang="en-US" dirty="0"/>
          </a:p>
        </p:txBody>
      </p:sp>
      <p:sp>
        <p:nvSpPr>
          <p:cNvPr id="4" name="Slide Number Placeholder 5"/>
          <p:cNvSpPr>
            <a:spLocks noGrp="1"/>
          </p:cNvSpPr>
          <p:nvPr>
            <p:ph type="sldNum" sz="quarter" idx="10"/>
          </p:nvPr>
        </p:nvSpPr>
        <p:spPr>
          <a:xfrm>
            <a:off x="8175625" y="6184900"/>
            <a:ext cx="511175" cy="365125"/>
          </a:xfrm>
          <a:prstGeom prst="rect">
            <a:avLst/>
          </a:prstGeom>
        </p:spPr>
        <p:txBody>
          <a:bodyPr/>
          <a:lstStyle>
            <a:lvl1pPr fontAlgn="auto">
              <a:spcBef>
                <a:spcPts val="0"/>
              </a:spcBef>
              <a:spcAft>
                <a:spcPts val="0"/>
              </a:spcAft>
              <a:defRPr>
                <a:solidFill>
                  <a:schemeClr val="bg1"/>
                </a:solidFill>
                <a:latin typeface="+mn-lt"/>
                <a:cs typeface="+mn-cs"/>
              </a:defRPr>
            </a:lvl1pPr>
          </a:lstStyle>
          <a:p>
            <a:pPr>
              <a:defRPr/>
            </a:pPr>
            <a:fld id="{04A37A35-59DC-4080-ACC1-ED623F3CAAB1}"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PC_Title and Content">
    <p:spTree>
      <p:nvGrpSpPr>
        <p:cNvPr id="1" name=""/>
        <p:cNvGrpSpPr/>
        <p:nvPr/>
      </p:nvGrpSpPr>
      <p:grpSpPr>
        <a:xfrm>
          <a:off x="0" y="0"/>
          <a:ext cx="0" cy="0"/>
          <a:chOff x="0" y="0"/>
          <a:chExt cx="0" cy="0"/>
        </a:xfrm>
      </p:grpSpPr>
      <p:pic>
        <p:nvPicPr>
          <p:cNvPr id="3" name="Picture 1" descr="4812_BPC_PPT_blank_Page_3.pn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cxnSp>
        <p:nvCxnSpPr>
          <p:cNvPr id="4" name="Straight Connector 3"/>
          <p:cNvCxnSpPr/>
          <p:nvPr userDrawn="1"/>
        </p:nvCxnSpPr>
        <p:spPr>
          <a:xfrm>
            <a:off x="457200" y="1139825"/>
            <a:ext cx="8229600" cy="1588"/>
          </a:xfrm>
          <a:prstGeom prst="line">
            <a:avLst/>
          </a:prstGeom>
          <a:ln w="12700" cap="flat" cmpd="sng" algn="ctr">
            <a:solidFill>
              <a:srgbClr val="3B3D3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2" name="Content Placeholder 2"/>
          <p:cNvSpPr>
            <a:spLocks noGrp="1"/>
          </p:cNvSpPr>
          <p:nvPr>
            <p:ph idx="1"/>
          </p:nvPr>
        </p:nvSpPr>
        <p:spPr>
          <a:xfrm>
            <a:off x="457200" y="1140934"/>
            <a:ext cx="8229600" cy="4633180"/>
          </a:xfrm>
          <a:prstGeom prst="rect">
            <a:avLst/>
          </a:prstGeom>
        </p:spPr>
        <p:txBody>
          <a:bodyPr/>
          <a:lstStyle>
            <a:lvl1pPr>
              <a:buFont typeface="Wingdings" pitchFamily="2" charset="2"/>
              <a:buChar char="§"/>
              <a:defRPr/>
            </a:lvl1pPr>
            <a:lvl2pPr>
              <a:defRPr>
                <a:solidFill>
                  <a:srgbClr val="304668"/>
                </a:solidFill>
              </a:defRPr>
            </a:lvl2pPr>
            <a:lvl3pPr>
              <a:defRPr>
                <a:solidFill>
                  <a:srgbClr val="304668"/>
                </a:solidFill>
              </a:defRPr>
            </a:lvl3pPr>
            <a:lvl4pPr>
              <a:defRPr>
                <a:solidFill>
                  <a:srgbClr val="304668"/>
                </a:solidFill>
              </a:defRPr>
            </a:lvl4pPr>
            <a:lvl5pPr>
              <a:defRPr>
                <a:solidFill>
                  <a:srgbClr val="3046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457200" y="320675"/>
            <a:ext cx="7718425" cy="820738"/>
          </a:xfrm>
          <a:prstGeom prst="rect">
            <a:avLst/>
          </a:prstGeom>
        </p:spPr>
        <p:txBody>
          <a:bodyPr vert="horz" lIns="91440" tIns="45720" rIns="91440" bIns="45720" rtlCol="0" anchor="ctr"/>
          <a:lstStyle>
            <a:lvl1pPr algn="l" fontAlgn="auto">
              <a:spcBef>
                <a:spcPts val="0"/>
              </a:spcBef>
              <a:spcAft>
                <a:spcPts val="0"/>
              </a:spcAft>
              <a:defRPr sz="2400" b="1" cap="none" baseline="0">
                <a:solidFill>
                  <a:srgbClr val="304668"/>
                </a:solidFill>
                <a:latin typeface="Century Gothic"/>
                <a:cs typeface="Century Gothic"/>
              </a:defRPr>
            </a:lvl1pPr>
          </a:lstStyle>
          <a:p>
            <a:pPr>
              <a:defRPr/>
            </a:pPr>
            <a:r>
              <a:rPr lang="en-US" dirty="0" smtClean="0"/>
              <a:t>Header goes here</a:t>
            </a:r>
            <a:endParaRPr lang="en-US" dirty="0"/>
          </a:p>
        </p:txBody>
      </p:sp>
      <p:sp>
        <p:nvSpPr>
          <p:cNvPr id="6" name="Slide Number Placeholder 5"/>
          <p:cNvSpPr>
            <a:spLocks noGrp="1"/>
          </p:cNvSpPr>
          <p:nvPr>
            <p:ph type="sldNum" sz="quarter" idx="11"/>
          </p:nvPr>
        </p:nvSpPr>
        <p:spPr>
          <a:xfrm>
            <a:off x="8175625" y="320675"/>
            <a:ext cx="511175" cy="365125"/>
          </a:xfrm>
          <a:prstGeom prst="rect">
            <a:avLst/>
          </a:prstGeom>
        </p:spPr>
        <p:txBody>
          <a:bodyPr vert="horz" lIns="91440" tIns="45720" rIns="91440" bIns="45720" rtlCol="0" anchor="ctr"/>
          <a:lstStyle>
            <a:lvl1pPr algn="r" fontAlgn="auto">
              <a:spcBef>
                <a:spcPts val="0"/>
              </a:spcBef>
              <a:spcAft>
                <a:spcPts val="0"/>
              </a:spcAft>
              <a:defRPr sz="1000">
                <a:solidFill>
                  <a:srgbClr val="3B3D3F"/>
                </a:solidFill>
                <a:latin typeface="Verdana"/>
                <a:cs typeface="Verdana"/>
              </a:defRPr>
            </a:lvl1pPr>
          </a:lstStyle>
          <a:p>
            <a:pPr>
              <a:defRPr/>
            </a:pPr>
            <a:fld id="{DB687B8B-0CC4-45DF-A12E-8B8FAF3FB49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PC 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Footer Placeholder 5"/>
          <p:cNvSpPr>
            <a:spLocks noGrp="1"/>
          </p:cNvSpPr>
          <p:nvPr>
            <p:ph type="ftr" sz="quarter" idx="11"/>
          </p:nvPr>
        </p:nvSpPr>
        <p:spPr>
          <a:xfrm>
            <a:off x="457200" y="320675"/>
            <a:ext cx="6845300" cy="365125"/>
          </a:xfrm>
          <a:prstGeom prst="rect">
            <a:avLst/>
          </a:prstGeom>
        </p:spPr>
        <p:txBody>
          <a:bodyPr/>
          <a:lstStyle>
            <a:lvl1pPr fontAlgn="auto">
              <a:spcBef>
                <a:spcPts val="0"/>
              </a:spcBef>
              <a:spcAft>
                <a:spcPts val="0"/>
              </a:spcAft>
              <a:defRPr>
                <a:latin typeface="+mn-lt"/>
                <a:cs typeface="+mn-cs"/>
              </a:defRPr>
            </a:lvl1pPr>
          </a:lstStyle>
          <a:p>
            <a:pPr>
              <a:defRPr/>
            </a:pPr>
            <a:r>
              <a:rPr lang="en-US"/>
              <a:t>Header goes here</a:t>
            </a:r>
          </a:p>
        </p:txBody>
      </p:sp>
      <p:sp>
        <p:nvSpPr>
          <p:cNvPr id="7" name="Slide Number Placeholder 6"/>
          <p:cNvSpPr>
            <a:spLocks noGrp="1"/>
          </p:cNvSpPr>
          <p:nvPr>
            <p:ph type="sldNum" sz="quarter" idx="12"/>
          </p:nvPr>
        </p:nvSpPr>
        <p:spPr>
          <a:xfrm>
            <a:off x="8175625" y="320675"/>
            <a:ext cx="511175" cy="365125"/>
          </a:xfrm>
          <a:prstGeom prst="rect">
            <a:avLst/>
          </a:prstGeom>
        </p:spPr>
        <p:txBody>
          <a:bodyPr/>
          <a:lstStyle>
            <a:lvl1pPr fontAlgn="auto">
              <a:spcBef>
                <a:spcPts val="0"/>
              </a:spcBef>
              <a:spcAft>
                <a:spcPts val="0"/>
              </a:spcAft>
              <a:defRPr>
                <a:latin typeface="+mn-lt"/>
                <a:cs typeface="+mn-cs"/>
              </a:defRPr>
            </a:lvl1pPr>
          </a:lstStyle>
          <a:p>
            <a:pPr>
              <a:defRPr/>
            </a:pPr>
            <a:fld id="{2C84568F-BF81-45CF-A5C8-A4EEA7992E0D}" type="slidenum">
              <a:rPr lang="en-US"/>
              <a:pPr>
                <a:defRPr/>
              </a:pPr>
              <a:t>‹#›</a:t>
            </a:fld>
            <a:endParaRPr lang="en-US"/>
          </a:p>
        </p:txBody>
      </p:sp>
      <p:pic>
        <p:nvPicPr>
          <p:cNvPr id="8" name="Picture 1" descr="4812_BPC_PPT_blank_Page_3.pn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1" name="Content Placeholder 3"/>
          <p:cNvSpPr>
            <a:spLocks noGrp="1"/>
          </p:cNvSpPr>
          <p:nvPr>
            <p:ph sz="half" idx="13"/>
          </p:nvPr>
        </p:nvSpPr>
        <p:spPr>
          <a:xfrm>
            <a:off x="457200" y="1417638"/>
            <a:ext cx="4040188" cy="4708525"/>
          </a:xfrm>
          <a:prstGeom prst="rect">
            <a:avLst/>
          </a:prstGeom>
        </p:spPr>
        <p:txBody>
          <a:bodyPr/>
          <a:lstStyle>
            <a:lvl1pPr>
              <a:defRPr sz="2400">
                <a:solidFill>
                  <a:srgbClr val="002060"/>
                </a:solidFill>
              </a:defRPr>
            </a:lvl1pPr>
            <a:lvl2pPr>
              <a:defRPr sz="2000">
                <a:solidFill>
                  <a:srgbClr val="002060"/>
                </a:solidFill>
              </a:defRPr>
            </a:lvl2pPr>
            <a:lvl3pPr>
              <a:defRPr sz="1800">
                <a:solidFill>
                  <a:srgbClr val="002060"/>
                </a:solidFill>
              </a:defRPr>
            </a:lvl3pPr>
            <a:lvl4pPr>
              <a:defRPr sz="1600">
                <a:solidFill>
                  <a:srgbClr val="002060"/>
                </a:solidFill>
              </a:defRPr>
            </a:lvl4pPr>
            <a:lvl5pPr>
              <a:defRPr sz="1600">
                <a:solidFill>
                  <a:srgbClr val="00206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3"/>
          <p:cNvSpPr>
            <a:spLocks noGrp="1"/>
          </p:cNvSpPr>
          <p:nvPr>
            <p:ph sz="half" idx="14"/>
          </p:nvPr>
        </p:nvSpPr>
        <p:spPr>
          <a:xfrm>
            <a:off x="4648200" y="1417638"/>
            <a:ext cx="4040188" cy="4708525"/>
          </a:xfrm>
          <a:prstGeom prst="rect">
            <a:avLst/>
          </a:prstGeom>
        </p:spPr>
        <p:txBody>
          <a:bodyPr/>
          <a:lstStyle>
            <a:lvl1pPr>
              <a:defRPr sz="2400">
                <a:solidFill>
                  <a:srgbClr val="002060"/>
                </a:solidFill>
              </a:defRPr>
            </a:lvl1pPr>
            <a:lvl2pPr>
              <a:defRPr sz="2000">
                <a:solidFill>
                  <a:srgbClr val="002060"/>
                </a:solidFill>
              </a:defRPr>
            </a:lvl2pPr>
            <a:lvl3pPr>
              <a:defRPr sz="1800">
                <a:solidFill>
                  <a:srgbClr val="002060"/>
                </a:solidFill>
              </a:defRPr>
            </a:lvl3pPr>
            <a:lvl4pPr>
              <a:defRPr sz="1600">
                <a:solidFill>
                  <a:srgbClr val="002060"/>
                </a:solidFill>
              </a:defRPr>
            </a:lvl4pPr>
            <a:lvl5pPr>
              <a:defRPr sz="1600">
                <a:solidFill>
                  <a:srgbClr val="00206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Title 1"/>
          <p:cNvSpPr txBox="1">
            <a:spLocks/>
          </p:cNvSpPr>
          <p:nvPr userDrawn="1"/>
        </p:nvSpPr>
        <p:spPr>
          <a:xfrm>
            <a:off x="457200" y="274638"/>
            <a:ext cx="8229600" cy="1143000"/>
          </a:xfrm>
          <a:prstGeom prst="rect">
            <a:avLst/>
          </a:prstGeom>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2400" b="1" i="0" u="none" strike="noStrike" kern="1200" cap="all" spc="0" normalizeH="0" baseline="0" noProof="0" dirty="0" smtClean="0">
                <a:ln>
                  <a:noFill/>
                </a:ln>
                <a:solidFill>
                  <a:srgbClr val="002060"/>
                </a:solidFill>
                <a:effectLst/>
                <a:uLnTx/>
                <a:uFillTx/>
                <a:latin typeface="Century Gothic" pitchFamily="34" charset="0"/>
                <a:ea typeface="+mj-ea"/>
                <a:cs typeface="+mj-cs"/>
              </a:rPr>
              <a:t>Click to edit Master title style</a:t>
            </a:r>
            <a:endParaRPr kumimoji="0" lang="en-US" sz="2400" b="1" i="0" u="none" strike="noStrike" kern="1200" cap="all" spc="0" normalizeH="0" baseline="0" noProof="0" dirty="0">
              <a:ln>
                <a:noFill/>
              </a:ln>
              <a:solidFill>
                <a:srgbClr val="002060"/>
              </a:solidFill>
              <a:effectLst/>
              <a:uLnTx/>
              <a:uFillTx/>
              <a:latin typeface="Century Gothic" pitchFamily="34" charset="0"/>
              <a:ea typeface="+mj-ea"/>
              <a:cs typeface="+mj-cs"/>
            </a:endParaRPr>
          </a:p>
        </p:txBody>
      </p:sp>
      <p:sp>
        <p:nvSpPr>
          <p:cNvPr id="15" name="Slide Number Placeholder 5"/>
          <p:cNvSpPr txBox="1">
            <a:spLocks/>
          </p:cNvSpPr>
          <p:nvPr userDrawn="1"/>
        </p:nvSpPr>
        <p:spPr>
          <a:xfrm>
            <a:off x="8328025" y="473075"/>
            <a:ext cx="511175" cy="365125"/>
          </a:xfrm>
          <a:prstGeom prst="rect">
            <a:avLst/>
          </a:prstGeom>
        </p:spPr>
        <p:txBody>
          <a:bodyPr/>
          <a:lstStyle>
            <a:lvl1pPr fontAlgn="auto">
              <a:spcBef>
                <a:spcPts val="0"/>
              </a:spcBef>
              <a:spcAft>
                <a:spcPts val="0"/>
              </a:spcAft>
              <a:defRPr>
                <a:latin typeface="+mn-lt"/>
                <a:cs typeface="+mn-cs"/>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622F56A5-CC8E-4903-BEFF-3AE2D0475EBF}" type="slidenum">
              <a:rPr kumimoji="0" lang="en-US" sz="1800" b="0" i="0" u="none" strike="noStrike" kern="1200" cap="none" spc="0" normalizeH="0" baseline="0" noProof="0" smtClean="0">
                <a:ln>
                  <a:noFill/>
                </a:ln>
                <a:solidFill>
                  <a:schemeClr val="tx1"/>
                </a:solidFill>
                <a:effectLst/>
                <a:uLnTx/>
                <a:uFillTx/>
                <a:latin typeface="+mn-lt"/>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Footer Placeholder 5"/>
          <p:cNvSpPr>
            <a:spLocks noGrp="1"/>
          </p:cNvSpPr>
          <p:nvPr>
            <p:ph type="ftr" sz="quarter" idx="11"/>
          </p:nvPr>
        </p:nvSpPr>
        <p:spPr>
          <a:xfrm>
            <a:off x="457200" y="320675"/>
            <a:ext cx="6845300" cy="365125"/>
          </a:xfrm>
          <a:prstGeom prst="rect">
            <a:avLst/>
          </a:prstGeom>
        </p:spPr>
        <p:txBody>
          <a:bodyPr/>
          <a:lstStyle>
            <a:lvl1pPr fontAlgn="auto">
              <a:spcBef>
                <a:spcPts val="0"/>
              </a:spcBef>
              <a:spcAft>
                <a:spcPts val="0"/>
              </a:spcAft>
              <a:defRPr>
                <a:latin typeface="+mn-lt"/>
                <a:cs typeface="+mn-cs"/>
              </a:defRPr>
            </a:lvl1pPr>
          </a:lstStyle>
          <a:p>
            <a:pPr>
              <a:defRPr/>
            </a:pPr>
            <a:r>
              <a:rPr lang="en-US"/>
              <a:t>Header goes here</a:t>
            </a:r>
          </a:p>
        </p:txBody>
      </p:sp>
      <p:sp>
        <p:nvSpPr>
          <p:cNvPr id="7" name="Slide Number Placeholder 6"/>
          <p:cNvSpPr>
            <a:spLocks noGrp="1"/>
          </p:cNvSpPr>
          <p:nvPr>
            <p:ph type="sldNum" sz="quarter" idx="12"/>
          </p:nvPr>
        </p:nvSpPr>
        <p:spPr>
          <a:xfrm>
            <a:off x="8175625" y="320675"/>
            <a:ext cx="511175" cy="365125"/>
          </a:xfrm>
          <a:prstGeom prst="rect">
            <a:avLst/>
          </a:prstGeom>
        </p:spPr>
        <p:txBody>
          <a:bodyPr/>
          <a:lstStyle>
            <a:lvl1pPr fontAlgn="auto">
              <a:spcBef>
                <a:spcPts val="0"/>
              </a:spcBef>
              <a:spcAft>
                <a:spcPts val="0"/>
              </a:spcAft>
              <a:defRPr>
                <a:latin typeface="+mn-lt"/>
                <a:cs typeface="+mn-cs"/>
              </a:defRPr>
            </a:lvl1pPr>
          </a:lstStyle>
          <a:p>
            <a:pPr>
              <a:defRPr/>
            </a:pPr>
            <a:fld id="{BD23BF0D-C8BA-425B-912D-6840C69BF5B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Footer Placeholder 5"/>
          <p:cNvSpPr>
            <a:spLocks noGrp="1"/>
          </p:cNvSpPr>
          <p:nvPr>
            <p:ph type="ftr" sz="quarter" idx="11"/>
          </p:nvPr>
        </p:nvSpPr>
        <p:spPr>
          <a:xfrm>
            <a:off x="457200" y="320675"/>
            <a:ext cx="6845300" cy="365125"/>
          </a:xfrm>
          <a:prstGeom prst="rect">
            <a:avLst/>
          </a:prstGeom>
        </p:spPr>
        <p:txBody>
          <a:bodyPr/>
          <a:lstStyle>
            <a:lvl1pPr fontAlgn="auto">
              <a:spcBef>
                <a:spcPts val="0"/>
              </a:spcBef>
              <a:spcAft>
                <a:spcPts val="0"/>
              </a:spcAft>
              <a:defRPr>
                <a:latin typeface="+mn-lt"/>
                <a:cs typeface="+mn-cs"/>
              </a:defRPr>
            </a:lvl1pPr>
          </a:lstStyle>
          <a:p>
            <a:pPr>
              <a:defRPr/>
            </a:pPr>
            <a:r>
              <a:rPr lang="en-US"/>
              <a:t>Header goes here</a:t>
            </a:r>
          </a:p>
        </p:txBody>
      </p:sp>
      <p:sp>
        <p:nvSpPr>
          <p:cNvPr id="7" name="Slide Number Placeholder 6"/>
          <p:cNvSpPr>
            <a:spLocks noGrp="1"/>
          </p:cNvSpPr>
          <p:nvPr>
            <p:ph type="sldNum" sz="quarter" idx="12"/>
          </p:nvPr>
        </p:nvSpPr>
        <p:spPr>
          <a:xfrm>
            <a:off x="8175625" y="320675"/>
            <a:ext cx="511175" cy="365125"/>
          </a:xfrm>
          <a:prstGeom prst="rect">
            <a:avLst/>
          </a:prstGeom>
        </p:spPr>
        <p:txBody>
          <a:bodyPr/>
          <a:lstStyle>
            <a:lvl1pPr fontAlgn="auto">
              <a:spcBef>
                <a:spcPts val="0"/>
              </a:spcBef>
              <a:spcAft>
                <a:spcPts val="0"/>
              </a:spcAft>
              <a:defRPr>
                <a:latin typeface="+mn-lt"/>
                <a:cs typeface="+mn-cs"/>
              </a:defRPr>
            </a:lvl1pPr>
          </a:lstStyle>
          <a:p>
            <a:pPr>
              <a:defRPr/>
            </a:pPr>
            <a:fld id="{338221F9-6C24-45CB-8F29-7CC6E9595D6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0934"/>
            <a:ext cx="8229600" cy="463318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Footer Placeholder 4"/>
          <p:cNvSpPr>
            <a:spLocks noGrp="1"/>
          </p:cNvSpPr>
          <p:nvPr>
            <p:ph type="ftr" sz="quarter" idx="11"/>
          </p:nvPr>
        </p:nvSpPr>
        <p:spPr>
          <a:xfrm>
            <a:off x="457200" y="320675"/>
            <a:ext cx="6845300" cy="365125"/>
          </a:xfrm>
          <a:prstGeom prst="rect">
            <a:avLst/>
          </a:prstGeom>
        </p:spPr>
        <p:txBody>
          <a:bodyPr/>
          <a:lstStyle>
            <a:lvl1pPr fontAlgn="auto">
              <a:spcBef>
                <a:spcPts val="0"/>
              </a:spcBef>
              <a:spcAft>
                <a:spcPts val="0"/>
              </a:spcAft>
              <a:defRPr>
                <a:latin typeface="+mn-lt"/>
                <a:cs typeface="+mn-cs"/>
              </a:defRPr>
            </a:lvl1pPr>
          </a:lstStyle>
          <a:p>
            <a:pPr>
              <a:defRPr/>
            </a:pPr>
            <a:r>
              <a:rPr lang="en-US"/>
              <a:t>Header goes here</a:t>
            </a:r>
          </a:p>
        </p:txBody>
      </p:sp>
      <p:sp>
        <p:nvSpPr>
          <p:cNvPr id="6" name="Slide Number Placeholder 5"/>
          <p:cNvSpPr>
            <a:spLocks noGrp="1"/>
          </p:cNvSpPr>
          <p:nvPr>
            <p:ph type="sldNum" sz="quarter" idx="12"/>
          </p:nvPr>
        </p:nvSpPr>
        <p:spPr>
          <a:xfrm>
            <a:off x="8175625" y="320675"/>
            <a:ext cx="511175" cy="365125"/>
          </a:xfrm>
          <a:prstGeom prst="rect">
            <a:avLst/>
          </a:prstGeom>
        </p:spPr>
        <p:txBody>
          <a:bodyPr/>
          <a:lstStyle>
            <a:lvl1pPr fontAlgn="auto">
              <a:spcBef>
                <a:spcPts val="0"/>
              </a:spcBef>
              <a:spcAft>
                <a:spcPts val="0"/>
              </a:spcAft>
              <a:defRPr>
                <a:latin typeface="+mn-lt"/>
                <a:cs typeface="+mn-cs"/>
              </a:defRPr>
            </a:lvl1pPr>
          </a:lstStyle>
          <a:p>
            <a:pPr>
              <a:defRPr/>
            </a:pPr>
            <a:fld id="{F5B698CE-025A-4D4E-88F8-5BD08145216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Footer Placeholder 4"/>
          <p:cNvSpPr>
            <a:spLocks noGrp="1"/>
          </p:cNvSpPr>
          <p:nvPr>
            <p:ph type="ftr" sz="quarter" idx="11"/>
          </p:nvPr>
        </p:nvSpPr>
        <p:spPr>
          <a:xfrm>
            <a:off x="457200" y="320675"/>
            <a:ext cx="6845300" cy="365125"/>
          </a:xfrm>
          <a:prstGeom prst="rect">
            <a:avLst/>
          </a:prstGeom>
        </p:spPr>
        <p:txBody>
          <a:bodyPr/>
          <a:lstStyle>
            <a:lvl1pPr fontAlgn="auto">
              <a:spcBef>
                <a:spcPts val="0"/>
              </a:spcBef>
              <a:spcAft>
                <a:spcPts val="0"/>
              </a:spcAft>
              <a:defRPr>
                <a:latin typeface="+mn-lt"/>
                <a:cs typeface="+mn-cs"/>
              </a:defRPr>
            </a:lvl1pPr>
          </a:lstStyle>
          <a:p>
            <a:pPr>
              <a:defRPr/>
            </a:pPr>
            <a:r>
              <a:rPr lang="en-US"/>
              <a:t>Header goes here</a:t>
            </a:r>
          </a:p>
        </p:txBody>
      </p:sp>
      <p:sp>
        <p:nvSpPr>
          <p:cNvPr id="6" name="Slide Number Placeholder 5"/>
          <p:cNvSpPr>
            <a:spLocks noGrp="1"/>
          </p:cNvSpPr>
          <p:nvPr>
            <p:ph type="sldNum" sz="quarter" idx="12"/>
          </p:nvPr>
        </p:nvSpPr>
        <p:spPr>
          <a:xfrm>
            <a:off x="8175625" y="320675"/>
            <a:ext cx="511175" cy="365125"/>
          </a:xfrm>
          <a:prstGeom prst="rect">
            <a:avLst/>
          </a:prstGeom>
        </p:spPr>
        <p:txBody>
          <a:bodyPr/>
          <a:lstStyle>
            <a:lvl1pPr fontAlgn="auto">
              <a:spcBef>
                <a:spcPts val="0"/>
              </a:spcBef>
              <a:spcAft>
                <a:spcPts val="0"/>
              </a:spcAft>
              <a:defRPr>
                <a:latin typeface="+mn-lt"/>
                <a:cs typeface="+mn-cs"/>
              </a:defRPr>
            </a:lvl1pPr>
          </a:lstStyle>
          <a:p>
            <a:pPr>
              <a:defRPr/>
            </a:pPr>
            <a:fld id="{7CDDFCD7-9E11-43DA-B77E-6FD6FC11EE7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1" r:id="rId4"/>
    <p:sldLayoutId id="2147483825" r:id="rId5"/>
    <p:sldLayoutId id="2147483826" r:id="rId6"/>
    <p:sldLayoutId id="2147483827" r:id="rId7"/>
    <p:sldLayoutId id="2147483828" r:id="rId8"/>
  </p:sldLayoutIdLst>
  <p:hf hd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2000" b="1" kern="1200">
          <a:solidFill>
            <a:srgbClr val="304668"/>
          </a:solidFill>
          <a:latin typeface="Century Gothic"/>
          <a:ea typeface="Century Gothic" pitchFamily="34" charset="0"/>
          <a:cs typeface="Century Gothic"/>
        </a:defRPr>
      </a:lvl1pPr>
      <a:lvl2pPr marL="742950" indent="-285750" algn="l" defTabSz="457200" rtl="0" eaLnBrk="0" fontAlgn="base" hangingPunct="0">
        <a:spcBef>
          <a:spcPct val="20000"/>
        </a:spcBef>
        <a:spcAft>
          <a:spcPct val="0"/>
        </a:spcAft>
        <a:buFont typeface="Arial" charset="0"/>
        <a:buChar char="–"/>
        <a:defRPr sz="1700" kern="1200">
          <a:solidFill>
            <a:schemeClr val="tx1"/>
          </a:solidFill>
          <a:latin typeface="Verdana"/>
          <a:ea typeface="Verdana" pitchFamily="34" charset="0"/>
          <a:cs typeface="Verdana"/>
        </a:defRPr>
      </a:lvl2pPr>
      <a:lvl3pPr marL="1143000" indent="-228600" algn="l" defTabSz="457200" rtl="0" eaLnBrk="0" fontAlgn="base" hangingPunct="0">
        <a:spcBef>
          <a:spcPct val="20000"/>
        </a:spcBef>
        <a:spcAft>
          <a:spcPct val="0"/>
        </a:spcAft>
        <a:buFont typeface="Arial" charset="0"/>
        <a:buChar char="•"/>
        <a:defRPr sz="1400" kern="1200">
          <a:solidFill>
            <a:schemeClr val="tx1"/>
          </a:solidFill>
          <a:latin typeface="Verdana"/>
          <a:ea typeface="Verdana" pitchFamily="34" charset="0"/>
          <a:cs typeface="Verdana"/>
        </a:defRPr>
      </a:lvl3pPr>
      <a:lvl4pPr marL="1600200" indent="-228600" algn="l" defTabSz="457200" rtl="0" eaLnBrk="0" fontAlgn="base" hangingPunct="0">
        <a:spcBef>
          <a:spcPct val="20000"/>
        </a:spcBef>
        <a:spcAft>
          <a:spcPct val="0"/>
        </a:spcAft>
        <a:buFont typeface="Arial" charset="0"/>
        <a:buChar char="–"/>
        <a:defRPr sz="1400" kern="1200">
          <a:solidFill>
            <a:schemeClr val="tx1"/>
          </a:solidFill>
          <a:latin typeface="Verdana"/>
          <a:ea typeface="Verdana" pitchFamily="34" charset="0"/>
          <a:cs typeface="Verdana"/>
        </a:defRPr>
      </a:lvl4pPr>
      <a:lvl5pPr marL="2057400" indent="-228600" algn="l" defTabSz="457200" rtl="0" eaLnBrk="0" fontAlgn="base" hangingPunct="0">
        <a:spcBef>
          <a:spcPct val="20000"/>
        </a:spcBef>
        <a:spcAft>
          <a:spcPct val="0"/>
        </a:spcAft>
        <a:buFont typeface="Arial" charset="0"/>
        <a:buChar char="»"/>
        <a:defRPr sz="1400" kern="1200">
          <a:solidFill>
            <a:schemeClr val="tx1"/>
          </a:solidFill>
          <a:latin typeface="Verdana"/>
          <a:ea typeface="Verdana" pitchFamily="34" charset="0"/>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cms.gov/Regulations-and-Guidance/Legislation/EHRIncentivePrograms/Downloads/August2014_SummaryReport.pdf"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ebmail.bipartisanpolicy.org/owa/redir.aspx?C=9ba050602cc347e7baa3cb594a5fd711&amp;URL=http://www.bipartisanpolicy.org/" TargetMode="Externa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http://www.healthit.gov/sites/default/files/ONC10yearInteroperabilityConceptPaper.pdf" TargetMode="Externa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www.whitehouse.gov/sites/default/files/microsites/ostp/PCAST/pcast_systems_engineering_in_healthcare_-_may_2014.pdf" TargetMode="External"/><Relationship Id="rId2" Type="http://schemas.openxmlformats.org/officeDocument/2006/relationships/hyperlink" Target="http://healthit.gov/sites/default/files/ptp13-700hhs_white.pdf" TargetMode="Externa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www.appropriations.senate.gov/sites/default/files/LHHS%20Report%20w%20Chart%2007REPT.PDF" TargetMode="External"/><Relationship Id="rId2" Type="http://schemas.openxmlformats.org/officeDocument/2006/relationships/hyperlink" Target="http://www.finance.senate.gov/newsroom/chairman/release/?id=a2dae81f-8dfa-42a6-b2ff-ae2a1670cd66" TargetMode="Externa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bipartisanpolicy.org/sites/default/files/Transforming%20Health%20Care.pdf"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bipartisanpolicy.org/sites/default/files/Clinician%20Survery_format%20(2).pdf"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www.healthaffairs.org/healthpolicybriefs/brief.php?brief_id=12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 y="1358153"/>
            <a:ext cx="8945880" cy="1150855"/>
          </a:xfrm>
        </p:spPr>
        <p:txBody>
          <a:bodyPr>
            <a:noAutofit/>
          </a:bodyPr>
          <a:lstStyle/>
          <a:p>
            <a:r>
              <a:rPr lang="en-US" sz="2600" dirty="0" smtClean="0">
                <a:solidFill>
                  <a:srgbClr val="002060"/>
                </a:solidFill>
                <a:latin typeface="Century Gothic" pitchFamily="34" charset="0"/>
              </a:rPr>
              <a:t>Interoperability and Information Sharing</a:t>
            </a:r>
            <a:r>
              <a:rPr lang="en-US" sz="2600" b="0" dirty="0" smtClean="0">
                <a:solidFill>
                  <a:srgbClr val="002060"/>
                </a:solidFill>
                <a:latin typeface="Century Gothic" pitchFamily="34" charset="0"/>
              </a:rPr>
              <a:t/>
            </a:r>
            <a:br>
              <a:rPr lang="en-US" sz="2600" b="0" dirty="0" smtClean="0">
                <a:solidFill>
                  <a:srgbClr val="002060"/>
                </a:solidFill>
                <a:latin typeface="Century Gothic" pitchFamily="34" charset="0"/>
              </a:rPr>
            </a:br>
            <a:r>
              <a:rPr lang="en-US" sz="2600" b="0" dirty="0" smtClean="0">
                <a:solidFill>
                  <a:srgbClr val="002060"/>
                </a:solidFill>
                <a:latin typeface="Century Gothic" pitchFamily="34" charset="0"/>
              </a:rPr>
              <a:t>Foundational Elements for Transformation of Care</a:t>
            </a:r>
            <a:r>
              <a:rPr lang="en-US" sz="2600" i="1" dirty="0" smtClean="0">
                <a:solidFill>
                  <a:srgbClr val="002060"/>
                </a:solidFill>
                <a:latin typeface="Century Gothic" pitchFamily="34" charset="0"/>
              </a:rPr>
              <a:t/>
            </a:r>
            <a:br>
              <a:rPr lang="en-US" sz="2600" i="1" dirty="0" smtClean="0">
                <a:solidFill>
                  <a:srgbClr val="002060"/>
                </a:solidFill>
                <a:latin typeface="Century Gothic" pitchFamily="34" charset="0"/>
              </a:rPr>
            </a:br>
            <a:endParaRPr lang="en-US" sz="2600" b="0" dirty="0"/>
          </a:p>
        </p:txBody>
      </p:sp>
      <p:sp>
        <p:nvSpPr>
          <p:cNvPr id="3" name="Subtitle 2"/>
          <p:cNvSpPr>
            <a:spLocks noGrp="1"/>
          </p:cNvSpPr>
          <p:nvPr>
            <p:ph type="subTitle" idx="1"/>
          </p:nvPr>
        </p:nvSpPr>
        <p:spPr>
          <a:xfrm>
            <a:off x="198120" y="2270760"/>
            <a:ext cx="8381104" cy="1506575"/>
          </a:xfrm>
        </p:spPr>
        <p:txBody>
          <a:bodyPr>
            <a:normAutofit/>
          </a:bodyPr>
          <a:lstStyle/>
          <a:p>
            <a:pPr eaLnBrk="1" fontAlgn="auto" hangingPunct="1">
              <a:spcAft>
                <a:spcPts val="0"/>
              </a:spcAft>
              <a:defRPr/>
            </a:pPr>
            <a:r>
              <a:rPr lang="en-US" sz="1550" dirty="0" smtClean="0"/>
              <a:t>Janet M. Marchibroda</a:t>
            </a:r>
          </a:p>
          <a:p>
            <a:pPr eaLnBrk="1" fontAlgn="auto" hangingPunct="1">
              <a:spcAft>
                <a:spcPts val="0"/>
              </a:spcAft>
              <a:defRPr/>
            </a:pPr>
            <a:r>
              <a:rPr lang="en-US" sz="1550" dirty="0" smtClean="0"/>
              <a:t>Director, health innovation initiative</a:t>
            </a:r>
          </a:p>
          <a:p>
            <a:pPr eaLnBrk="1" fontAlgn="auto" hangingPunct="1">
              <a:spcAft>
                <a:spcPts val="0"/>
              </a:spcAft>
              <a:defRPr/>
            </a:pPr>
            <a:r>
              <a:rPr lang="en-US" sz="1550" dirty="0" smtClean="0"/>
              <a:t>Executive director, </a:t>
            </a:r>
            <a:r>
              <a:rPr lang="en-US" sz="1550" dirty="0" err="1" smtClean="0"/>
              <a:t>Ceo</a:t>
            </a:r>
            <a:r>
              <a:rPr lang="en-US" sz="1550" dirty="0" smtClean="0"/>
              <a:t> Council on health and innovation</a:t>
            </a:r>
          </a:p>
          <a:p>
            <a:pPr eaLnBrk="1" fontAlgn="auto" hangingPunct="1">
              <a:spcAft>
                <a:spcPts val="0"/>
              </a:spcAft>
              <a:defRPr/>
            </a:pPr>
            <a:r>
              <a:rPr lang="en-US" sz="1550" dirty="0" smtClean="0"/>
              <a:t>Bipartisan policy center</a:t>
            </a:r>
          </a:p>
          <a:p>
            <a:pPr eaLnBrk="1" fontAlgn="auto" hangingPunct="1">
              <a:spcAft>
                <a:spcPts val="0"/>
              </a:spcAft>
              <a:defRPr/>
            </a:pPr>
            <a:r>
              <a:rPr lang="en-US" sz="1550" dirty="0" smtClean="0"/>
              <a:t>October 7, 2014</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What’s the Issue?</a:t>
            </a:r>
            <a:endParaRPr lang="en-US" b="1" dirty="0">
              <a:solidFill>
                <a:srgbClr val="002060"/>
              </a:solidFill>
            </a:endParaRPr>
          </a:p>
        </p:txBody>
      </p:sp>
      <p:sp>
        <p:nvSpPr>
          <p:cNvPr id="3" name="Slide Number Placeholder 2"/>
          <p:cNvSpPr>
            <a:spLocks noGrp="1"/>
          </p:cNvSpPr>
          <p:nvPr>
            <p:ph type="sldNum" sz="quarter" idx="10"/>
          </p:nvPr>
        </p:nvSpPr>
        <p:spPr/>
        <p:txBody>
          <a:bodyPr/>
          <a:lstStyle/>
          <a:p>
            <a:pPr>
              <a:defRPr/>
            </a:pPr>
            <a:fld id="{04A37A35-59DC-4080-ACC1-ED623F3CAAB1}"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0934"/>
            <a:ext cx="4100945" cy="4633180"/>
          </a:xfrm>
        </p:spPr>
        <p:txBody>
          <a:bodyPr/>
          <a:lstStyle/>
          <a:p>
            <a:r>
              <a:rPr lang="en-US" dirty="0" smtClean="0">
                <a:latin typeface="Verdana" pitchFamily="34" charset="0"/>
                <a:ea typeface="Verdana" pitchFamily="34" charset="0"/>
                <a:cs typeface="Verdana" pitchFamily="34" charset="0"/>
              </a:rPr>
              <a:t>Electronic information sharing plays a critical role in:</a:t>
            </a:r>
          </a:p>
          <a:p>
            <a:pPr lvl="1"/>
            <a:r>
              <a:rPr lang="en-US" sz="1800" b="1" dirty="0" smtClean="0">
                <a:latin typeface="Verdana" pitchFamily="34" charset="0"/>
                <a:ea typeface="Verdana" pitchFamily="34" charset="0"/>
                <a:cs typeface="Verdana" pitchFamily="34" charset="0"/>
              </a:rPr>
              <a:t>Improving the cost, quality, and patient experience of care</a:t>
            </a:r>
          </a:p>
          <a:p>
            <a:pPr lvl="1"/>
            <a:r>
              <a:rPr lang="en-US" sz="1800" b="1" dirty="0" smtClean="0">
                <a:latin typeface="Verdana" pitchFamily="34" charset="0"/>
                <a:ea typeface="Verdana" pitchFamily="34" charset="0"/>
                <a:cs typeface="Verdana" pitchFamily="34" charset="0"/>
              </a:rPr>
              <a:t>Rapidly emerging delivery system and payment models</a:t>
            </a:r>
          </a:p>
          <a:p>
            <a:pPr lvl="1"/>
            <a:r>
              <a:rPr lang="en-US" sz="1800" b="1" dirty="0" smtClean="0">
                <a:latin typeface="Verdana" pitchFamily="34" charset="0"/>
                <a:cs typeface="Verdana" pitchFamily="34" charset="0"/>
              </a:rPr>
              <a:t>Transparency initiatives</a:t>
            </a:r>
            <a:endParaRPr lang="en-US" sz="1800" b="1" dirty="0" smtClean="0">
              <a:latin typeface="Verdana" pitchFamily="34" charset="0"/>
              <a:ea typeface="Verdana" pitchFamily="34" charset="0"/>
              <a:cs typeface="Verdana" pitchFamily="34" charset="0"/>
            </a:endParaRPr>
          </a:p>
        </p:txBody>
      </p:sp>
      <p:sp>
        <p:nvSpPr>
          <p:cNvPr id="3" name="Footer Placeholder 2"/>
          <p:cNvSpPr>
            <a:spLocks noGrp="1"/>
          </p:cNvSpPr>
          <p:nvPr>
            <p:ph type="ftr" sz="quarter" idx="10"/>
          </p:nvPr>
        </p:nvSpPr>
        <p:spPr/>
        <p:txBody>
          <a:bodyPr/>
          <a:lstStyle/>
          <a:p>
            <a:pPr>
              <a:defRPr/>
            </a:pPr>
            <a:r>
              <a:rPr lang="en-US" dirty="0" smtClean="0"/>
              <a:t>What’s the Issue?</a:t>
            </a:r>
            <a:endParaRPr lang="en-US" dirty="0"/>
          </a:p>
        </p:txBody>
      </p:sp>
      <p:sp>
        <p:nvSpPr>
          <p:cNvPr id="4" name="Slide Number Placeholder 3"/>
          <p:cNvSpPr>
            <a:spLocks noGrp="1"/>
          </p:cNvSpPr>
          <p:nvPr>
            <p:ph type="sldNum" sz="quarter" idx="11"/>
          </p:nvPr>
        </p:nvSpPr>
        <p:spPr/>
        <p:txBody>
          <a:bodyPr/>
          <a:lstStyle/>
          <a:p>
            <a:pPr>
              <a:defRPr/>
            </a:pPr>
            <a:fld id="{DB687B8B-0CC4-45DF-A12E-8B8FAF3FB492}" type="slidenum">
              <a:rPr lang="en-US" smtClean="0"/>
              <a:pPr>
                <a:defRPr/>
              </a:pPr>
              <a:t>11</a:t>
            </a:fld>
            <a:endParaRPr lang="en-US" dirty="0"/>
          </a:p>
        </p:txBody>
      </p:sp>
      <p:sp>
        <p:nvSpPr>
          <p:cNvPr id="5" name="Content Placeholder 1"/>
          <p:cNvSpPr txBox="1">
            <a:spLocks/>
          </p:cNvSpPr>
          <p:nvPr/>
        </p:nvSpPr>
        <p:spPr>
          <a:xfrm>
            <a:off x="4710545" y="1293334"/>
            <a:ext cx="4100945" cy="4633180"/>
          </a:xfrm>
          <a:prstGeom prst="rect">
            <a:avLst/>
          </a:prstGeom>
        </p:spPr>
        <p:txBody>
          <a:bodyPr/>
          <a:lstStyle/>
          <a:p>
            <a:pPr marL="342900" marR="0" lvl="0" indent="-342900" algn="l" defTabSz="457200" rtl="0" eaLnBrk="0" fontAlgn="base" latinLnBrk="0" hangingPunct="0">
              <a:lnSpc>
                <a:spcPct val="100000"/>
              </a:lnSpc>
              <a:spcBef>
                <a:spcPct val="20000"/>
              </a:spcBef>
              <a:spcAft>
                <a:spcPts val="600"/>
              </a:spcAft>
              <a:buClrTx/>
              <a:buSzTx/>
              <a:buFont typeface="Wingdings" pitchFamily="2" charset="2"/>
              <a:buChar char="§"/>
              <a:tabLst/>
              <a:defRPr/>
            </a:pPr>
            <a:r>
              <a:rPr kumimoji="0" lang="en-US" sz="2000" b="1" i="0" u="none" strike="noStrike" kern="1200" cap="none" spc="0" normalizeH="0" baseline="0" noProof="0" dirty="0" smtClean="0">
                <a:ln>
                  <a:noFill/>
                </a:ln>
                <a:solidFill>
                  <a:srgbClr val="304668"/>
                </a:solidFill>
                <a:effectLst/>
                <a:uLnTx/>
                <a:uFillTx/>
                <a:latin typeface="Verdana" pitchFamily="34" charset="0"/>
                <a:ea typeface="Verdana" pitchFamily="34" charset="0"/>
                <a:cs typeface="Verdana" pitchFamily="34" charset="0"/>
              </a:rPr>
              <a:t>$27 billion in health</a:t>
            </a:r>
            <a:r>
              <a:rPr kumimoji="0" lang="en-US" sz="2000" b="1" i="0" u="none" strike="noStrike" kern="1200" cap="none" spc="0" normalizeH="0" noProof="0" dirty="0" smtClean="0">
                <a:ln>
                  <a:noFill/>
                </a:ln>
                <a:solidFill>
                  <a:srgbClr val="304668"/>
                </a:solidFill>
                <a:effectLst/>
                <a:uLnTx/>
                <a:uFillTx/>
                <a:latin typeface="Verdana" pitchFamily="34" charset="0"/>
                <a:ea typeface="Verdana" pitchFamily="34" charset="0"/>
                <a:cs typeface="Verdana" pitchFamily="34" charset="0"/>
              </a:rPr>
              <a:t> IT investments under HITECH</a:t>
            </a:r>
          </a:p>
          <a:p>
            <a:pPr marL="342900" marR="0" lvl="0" indent="-342900" algn="l" defTabSz="457200" rtl="0" eaLnBrk="0" fontAlgn="base" latinLnBrk="0" hangingPunct="0">
              <a:lnSpc>
                <a:spcPct val="100000"/>
              </a:lnSpc>
              <a:spcBef>
                <a:spcPct val="20000"/>
              </a:spcBef>
              <a:spcAft>
                <a:spcPct val="0"/>
              </a:spcAft>
              <a:buClrTx/>
              <a:buSzTx/>
              <a:buFont typeface="Wingdings" pitchFamily="2" charset="2"/>
              <a:buChar char="§"/>
              <a:tabLst/>
              <a:defRPr/>
            </a:pPr>
            <a:r>
              <a:rPr lang="en-US" sz="2000" b="1" noProof="0" dirty="0" smtClean="0">
                <a:solidFill>
                  <a:srgbClr val="304668"/>
                </a:solidFill>
                <a:latin typeface="Verdana" pitchFamily="34" charset="0"/>
                <a:ea typeface="Verdana" pitchFamily="34" charset="0"/>
                <a:cs typeface="Verdana" pitchFamily="34" charset="0"/>
              </a:rPr>
              <a:t>$25 billion </a:t>
            </a:r>
            <a:r>
              <a:rPr lang="en-US" sz="2000" b="1" dirty="0" smtClean="0">
                <a:solidFill>
                  <a:srgbClr val="304668"/>
                </a:solidFill>
                <a:latin typeface="Verdana" pitchFamily="34" charset="0"/>
                <a:ea typeface="Verdana" pitchFamily="34" charset="0"/>
                <a:cs typeface="Verdana" pitchFamily="34" charset="0"/>
              </a:rPr>
              <a:t>in Medicare and Medicaid EHR incentives</a:t>
            </a:r>
            <a:r>
              <a:rPr lang="en-US" sz="2000" b="1" baseline="30000" dirty="0" smtClean="0">
                <a:solidFill>
                  <a:srgbClr val="304668"/>
                </a:solidFill>
                <a:latin typeface="Verdana" pitchFamily="34" charset="0"/>
                <a:ea typeface="Verdana" pitchFamily="34" charset="0"/>
                <a:cs typeface="Verdana" pitchFamily="34" charset="0"/>
              </a:rPr>
              <a:t>1</a:t>
            </a:r>
            <a:endParaRPr lang="en-US" sz="2000" b="1" dirty="0" smtClean="0">
              <a:solidFill>
                <a:srgbClr val="304668"/>
              </a:solidFill>
              <a:latin typeface="Verdana" pitchFamily="34" charset="0"/>
              <a:ea typeface="Verdana" pitchFamily="34" charset="0"/>
              <a:cs typeface="Verdana" pitchFamily="34" charset="0"/>
            </a:endParaRPr>
          </a:p>
          <a:p>
            <a:pPr marL="800100" lvl="1" indent="-342900" eaLnBrk="0" hangingPunct="0">
              <a:spcBef>
                <a:spcPct val="20000"/>
              </a:spcBef>
              <a:buFont typeface="Wingdings" pitchFamily="2" charset="2"/>
              <a:buChar char="§"/>
              <a:defRPr/>
            </a:pPr>
            <a:r>
              <a:rPr lang="en-US" sz="2000" b="1" dirty="0" smtClean="0">
                <a:solidFill>
                  <a:srgbClr val="304668"/>
                </a:solidFill>
                <a:latin typeface="Verdana" pitchFamily="34" charset="0"/>
                <a:ea typeface="Verdana" pitchFamily="34" charset="0"/>
                <a:cs typeface="Verdana" pitchFamily="34" charset="0"/>
              </a:rPr>
              <a:t>408,353 EPs</a:t>
            </a:r>
          </a:p>
          <a:p>
            <a:pPr marL="800100" lvl="1" indent="-342900" eaLnBrk="0" hangingPunct="0">
              <a:spcBef>
                <a:spcPct val="20000"/>
              </a:spcBef>
              <a:spcAft>
                <a:spcPts val="600"/>
              </a:spcAft>
              <a:buFont typeface="Wingdings" pitchFamily="2" charset="2"/>
              <a:buChar char="§"/>
              <a:defRPr/>
            </a:pPr>
            <a:r>
              <a:rPr lang="en-US" sz="2000" b="1" dirty="0" smtClean="0">
                <a:solidFill>
                  <a:srgbClr val="304668"/>
                </a:solidFill>
                <a:latin typeface="Verdana" pitchFamily="34" charset="0"/>
                <a:ea typeface="Verdana" pitchFamily="34" charset="0"/>
                <a:cs typeface="Verdana" pitchFamily="34" charset="0"/>
              </a:rPr>
              <a:t>4,637 hospitals</a:t>
            </a:r>
          </a:p>
          <a:p>
            <a:pPr marL="342900" marR="0" lvl="0" indent="-342900" algn="l" defTabSz="457200" rtl="0" eaLnBrk="0" fontAlgn="base" latinLnBrk="0" hangingPunct="0">
              <a:lnSpc>
                <a:spcPct val="100000"/>
              </a:lnSpc>
              <a:spcBef>
                <a:spcPct val="20000"/>
              </a:spcBef>
              <a:spcAft>
                <a:spcPct val="0"/>
              </a:spcAft>
              <a:buClrTx/>
              <a:buSzTx/>
              <a:buFont typeface="Wingdings" pitchFamily="2" charset="2"/>
              <a:buChar char="§"/>
              <a:tabLst/>
              <a:defRPr/>
            </a:pPr>
            <a:r>
              <a:rPr lang="en-US" sz="2000" b="1" baseline="0" dirty="0" smtClean="0">
                <a:solidFill>
                  <a:srgbClr val="304668"/>
                </a:solidFill>
                <a:latin typeface="Verdana" pitchFamily="34" charset="0"/>
                <a:ea typeface="Verdana" pitchFamily="34" charset="0"/>
                <a:cs typeface="Verdana" pitchFamily="34" charset="0"/>
              </a:rPr>
              <a:t>% adoption</a:t>
            </a:r>
            <a:r>
              <a:rPr lang="en-US" sz="2000" b="1" dirty="0" smtClean="0">
                <a:solidFill>
                  <a:srgbClr val="304668"/>
                </a:solidFill>
                <a:latin typeface="Verdana" pitchFamily="34" charset="0"/>
                <a:ea typeface="Verdana" pitchFamily="34" charset="0"/>
                <a:cs typeface="Verdana" pitchFamily="34" charset="0"/>
              </a:rPr>
              <a:t> of </a:t>
            </a:r>
            <a:r>
              <a:rPr lang="en-US" sz="2000" b="1" baseline="0" dirty="0" smtClean="0">
                <a:solidFill>
                  <a:srgbClr val="304668"/>
                </a:solidFill>
                <a:latin typeface="Verdana" pitchFamily="34" charset="0"/>
                <a:ea typeface="Verdana" pitchFamily="34" charset="0"/>
                <a:cs typeface="Verdana" pitchFamily="34" charset="0"/>
              </a:rPr>
              <a:t>at least</a:t>
            </a:r>
            <a:r>
              <a:rPr lang="en-US" sz="2000" b="1" dirty="0" smtClean="0">
                <a:solidFill>
                  <a:srgbClr val="304668"/>
                </a:solidFill>
                <a:latin typeface="Verdana" pitchFamily="34" charset="0"/>
                <a:ea typeface="Verdana" pitchFamily="34" charset="0"/>
                <a:cs typeface="Verdana" pitchFamily="34" charset="0"/>
              </a:rPr>
              <a:t> a basic EHR in 2013</a:t>
            </a:r>
          </a:p>
          <a:p>
            <a:pPr marL="800100" lvl="1" indent="-342900" eaLnBrk="0" hangingPunct="0">
              <a:spcBef>
                <a:spcPct val="20000"/>
              </a:spcBef>
              <a:buFont typeface="Wingdings" pitchFamily="2" charset="2"/>
              <a:buChar char="§"/>
            </a:pPr>
            <a:r>
              <a:rPr lang="en-US" sz="2000" b="1" baseline="0" dirty="0" smtClean="0">
                <a:solidFill>
                  <a:srgbClr val="304668"/>
                </a:solidFill>
                <a:latin typeface="Verdana" pitchFamily="34" charset="0"/>
                <a:ea typeface="Verdana" pitchFamily="34" charset="0"/>
                <a:cs typeface="Verdana" pitchFamily="34" charset="0"/>
              </a:rPr>
              <a:t>48%</a:t>
            </a:r>
            <a:r>
              <a:rPr lang="en-US" sz="2000" b="1" dirty="0" smtClean="0">
                <a:solidFill>
                  <a:srgbClr val="304668"/>
                </a:solidFill>
                <a:latin typeface="Verdana" pitchFamily="34" charset="0"/>
                <a:ea typeface="Verdana" pitchFamily="34" charset="0"/>
                <a:cs typeface="Verdana" pitchFamily="34" charset="0"/>
              </a:rPr>
              <a:t> of physicians</a:t>
            </a:r>
            <a:r>
              <a:rPr lang="en-US" sz="2000" b="1" baseline="30000" dirty="0" smtClean="0">
                <a:solidFill>
                  <a:srgbClr val="304668"/>
                </a:solidFill>
                <a:latin typeface="Verdana" pitchFamily="34" charset="0"/>
                <a:ea typeface="Verdana" pitchFamily="34" charset="0"/>
                <a:cs typeface="Verdana" pitchFamily="34" charset="0"/>
              </a:rPr>
              <a:t>2</a:t>
            </a:r>
            <a:endParaRPr lang="en-US" sz="2000" b="1" dirty="0" smtClean="0">
              <a:solidFill>
                <a:srgbClr val="304668"/>
              </a:solidFill>
              <a:latin typeface="Verdana" pitchFamily="34" charset="0"/>
              <a:ea typeface="Verdana" pitchFamily="34" charset="0"/>
              <a:cs typeface="Verdana" pitchFamily="34" charset="0"/>
            </a:endParaRPr>
          </a:p>
          <a:p>
            <a:pPr marL="800100" lvl="1" indent="-342900" eaLnBrk="0" hangingPunct="0">
              <a:spcBef>
                <a:spcPct val="20000"/>
              </a:spcBef>
              <a:buFont typeface="Wingdings" pitchFamily="2" charset="2"/>
              <a:buChar char="§"/>
            </a:pPr>
            <a:r>
              <a:rPr kumimoji="0" lang="en-US" sz="2000" b="1" i="0" u="none" strike="noStrike" kern="1200" cap="none" spc="0" normalizeH="0" baseline="0" noProof="0" dirty="0" smtClean="0">
                <a:ln>
                  <a:noFill/>
                </a:ln>
                <a:solidFill>
                  <a:srgbClr val="304668"/>
                </a:solidFill>
                <a:effectLst/>
                <a:uLnTx/>
                <a:uFillTx/>
                <a:latin typeface="Verdana" pitchFamily="34" charset="0"/>
                <a:ea typeface="Verdana" pitchFamily="34" charset="0"/>
                <a:cs typeface="Verdana" pitchFamily="34" charset="0"/>
              </a:rPr>
              <a:t>50%</a:t>
            </a:r>
            <a:r>
              <a:rPr kumimoji="0" lang="en-US" sz="2000" b="1" i="0" u="none" strike="noStrike" kern="1200" cap="none" spc="0" normalizeH="0" noProof="0" dirty="0" smtClean="0">
                <a:ln>
                  <a:noFill/>
                </a:ln>
                <a:solidFill>
                  <a:srgbClr val="304668"/>
                </a:solidFill>
                <a:effectLst/>
                <a:uLnTx/>
                <a:uFillTx/>
                <a:latin typeface="Verdana" pitchFamily="34" charset="0"/>
                <a:ea typeface="Verdana" pitchFamily="34" charset="0"/>
                <a:cs typeface="Verdana" pitchFamily="34" charset="0"/>
              </a:rPr>
              <a:t> of hospitals</a:t>
            </a:r>
            <a:r>
              <a:rPr kumimoji="0" lang="en-US" sz="2000" b="1" i="0" u="none" strike="noStrike" kern="1200" cap="none" spc="0" normalizeH="0" baseline="30000" noProof="0" dirty="0" smtClean="0">
                <a:ln>
                  <a:noFill/>
                </a:ln>
                <a:solidFill>
                  <a:srgbClr val="304668"/>
                </a:solidFill>
                <a:effectLst/>
                <a:uLnTx/>
                <a:uFillTx/>
                <a:latin typeface="Verdana" pitchFamily="34" charset="0"/>
                <a:ea typeface="Verdana" pitchFamily="34" charset="0"/>
                <a:cs typeface="Verdana" pitchFamily="34" charset="0"/>
              </a:rPr>
              <a:t>3</a:t>
            </a:r>
            <a:endParaRPr kumimoji="0" lang="en-US" sz="2000" b="1" i="0" u="none" strike="noStrike" kern="1200" cap="none" spc="0" normalizeH="0" baseline="0" noProof="0" dirty="0" smtClean="0">
              <a:ln>
                <a:noFill/>
              </a:ln>
              <a:solidFill>
                <a:srgbClr val="304668"/>
              </a:solidFill>
              <a:effectLst/>
              <a:uLnTx/>
              <a:uFillTx/>
              <a:latin typeface="Verdana" pitchFamily="34" charset="0"/>
              <a:ea typeface="Verdana" pitchFamily="34" charset="0"/>
              <a:cs typeface="Verdana" pitchFamily="34" charset="0"/>
            </a:endParaRPr>
          </a:p>
        </p:txBody>
      </p:sp>
      <p:sp>
        <p:nvSpPr>
          <p:cNvPr id="6" name="TextBox 5"/>
          <p:cNvSpPr txBox="1"/>
          <p:nvPr/>
        </p:nvSpPr>
        <p:spPr>
          <a:xfrm>
            <a:off x="101588" y="5919281"/>
            <a:ext cx="8337539" cy="938719"/>
          </a:xfrm>
          <a:prstGeom prst="rect">
            <a:avLst/>
          </a:prstGeom>
          <a:solidFill>
            <a:schemeClr val="bg1"/>
          </a:solidFill>
        </p:spPr>
        <p:txBody>
          <a:bodyPr wrap="none" rtlCol="0">
            <a:spAutoFit/>
          </a:bodyPr>
          <a:lstStyle/>
          <a:p>
            <a:r>
              <a:rPr lang="en-US" sz="1100" dirty="0" smtClean="0"/>
              <a:t>1 </a:t>
            </a:r>
            <a:r>
              <a:rPr lang="en-US" sz="1100" dirty="0" smtClean="0">
                <a:hlinkClick r:id="rId2"/>
              </a:rPr>
              <a:t>http://www.cms.gov/Regulations-and-Guidance/Legislation/EHRIncentivePrograms/Downloads/August2014_SummaryReport.pdf</a:t>
            </a:r>
            <a:endParaRPr lang="en-US" sz="1100" dirty="0" smtClean="0"/>
          </a:p>
          <a:p>
            <a:r>
              <a:rPr lang="en-US" sz="1100" dirty="0" smtClean="0"/>
              <a:t>2 Hsiao C.J., </a:t>
            </a:r>
            <a:r>
              <a:rPr lang="en-US" sz="1100" dirty="0" err="1" smtClean="0"/>
              <a:t>Hing</a:t>
            </a:r>
            <a:r>
              <a:rPr lang="en-US" sz="1100" dirty="0" smtClean="0"/>
              <a:t>, E. (2014). Use and Characteristics of Electronic Health Record Systems Among Office-based Physician </a:t>
            </a:r>
          </a:p>
          <a:p>
            <a:r>
              <a:rPr lang="en-US" sz="1100" dirty="0" smtClean="0"/>
              <a:t>Practices: United States, 2001–2013. NCHS Data Brief, no 143. </a:t>
            </a:r>
          </a:p>
          <a:p>
            <a:pPr marL="228600" indent="-228600"/>
            <a:r>
              <a:rPr lang="en-US" sz="1100" dirty="0" smtClean="0"/>
              <a:t>3 Adler-Milstein, J., </a:t>
            </a:r>
            <a:r>
              <a:rPr lang="en-US" sz="1100" dirty="0" err="1" smtClean="0"/>
              <a:t>DesRoches</a:t>
            </a:r>
            <a:r>
              <a:rPr lang="en-US" sz="1100" dirty="0" smtClean="0"/>
              <a:t>, C.M. et al. (2014). More Than Half of US Hospitals Have at Least a Basic EHR, But Stage 2 </a:t>
            </a:r>
          </a:p>
          <a:p>
            <a:pPr marL="228600" indent="-228600"/>
            <a:r>
              <a:rPr lang="en-US" sz="1100" dirty="0" smtClean="0"/>
              <a:t>Criteria Remain Challenging for Most. </a:t>
            </a:r>
            <a:r>
              <a:rPr lang="en-US" sz="1100" i="1" dirty="0" smtClean="0"/>
              <a:t>Health Affairs</a:t>
            </a:r>
            <a:r>
              <a:rPr lang="en-US" sz="1100" dirty="0" smtClean="0"/>
              <a:t>, 33, no. 9 (2014): 164-1671</a:t>
            </a:r>
            <a:endParaRPr lang="en-US" sz="11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57200" y="320675"/>
            <a:ext cx="8229600" cy="820738"/>
          </a:xfrm>
        </p:spPr>
        <p:txBody>
          <a:bodyPr/>
          <a:lstStyle/>
          <a:p>
            <a:pPr>
              <a:defRPr/>
            </a:pPr>
            <a:r>
              <a:rPr lang="en-US" dirty="0" smtClean="0"/>
              <a:t>Where Are We Today: Physician Exchange Rates</a:t>
            </a:r>
          </a:p>
          <a:p>
            <a:pPr>
              <a:defRPr/>
            </a:pPr>
            <a:r>
              <a:rPr lang="en-US" dirty="0" smtClean="0"/>
              <a:t>Only 14 percent share with outside organizations</a:t>
            </a:r>
            <a:endParaRPr lang="en-US" dirty="0"/>
          </a:p>
        </p:txBody>
      </p:sp>
      <p:sp>
        <p:nvSpPr>
          <p:cNvPr id="4" name="Slide Number Placeholder 3"/>
          <p:cNvSpPr>
            <a:spLocks noGrp="1"/>
          </p:cNvSpPr>
          <p:nvPr>
            <p:ph type="sldNum" sz="quarter" idx="11"/>
          </p:nvPr>
        </p:nvSpPr>
        <p:spPr/>
        <p:txBody>
          <a:bodyPr/>
          <a:lstStyle/>
          <a:p>
            <a:pPr>
              <a:defRPr/>
            </a:pPr>
            <a:fld id="{DB687B8B-0CC4-45DF-A12E-8B8FAF3FB492}" type="slidenum">
              <a:rPr lang="en-US" smtClean="0"/>
              <a:pPr>
                <a:defRPr/>
              </a:pPr>
              <a:t>12</a:t>
            </a:fld>
            <a:endParaRPr lang="en-US" dirty="0"/>
          </a:p>
        </p:txBody>
      </p:sp>
      <p:pic>
        <p:nvPicPr>
          <p:cNvPr id="5" name="Picture 3"/>
          <p:cNvPicPr>
            <a:picLocks noGrp="1" noChangeAspect="1" noChangeArrowheads="1"/>
          </p:cNvPicPr>
          <p:nvPr>
            <p:ph idx="1"/>
          </p:nvPr>
        </p:nvPicPr>
        <p:blipFill>
          <a:blip r:embed="rId2"/>
          <a:srcRect/>
          <a:stretch>
            <a:fillRect/>
          </a:stretch>
        </p:blipFill>
        <p:spPr bwMode="auto">
          <a:xfrm>
            <a:off x="293244" y="1427018"/>
            <a:ext cx="8850756" cy="3796145"/>
          </a:xfrm>
          <a:prstGeom prst="rect">
            <a:avLst/>
          </a:prstGeom>
          <a:noFill/>
          <a:ln w="9525">
            <a:noFill/>
            <a:round/>
            <a:headEnd/>
            <a:tailEnd/>
          </a:ln>
          <a:effectLst/>
        </p:spPr>
      </p:pic>
      <p:sp>
        <p:nvSpPr>
          <p:cNvPr id="6" name="Text Box 4"/>
          <p:cNvSpPr txBox="1">
            <a:spLocks noChangeArrowheads="1"/>
          </p:cNvSpPr>
          <p:nvPr/>
        </p:nvSpPr>
        <p:spPr bwMode="auto">
          <a:xfrm>
            <a:off x="293244" y="5832764"/>
            <a:ext cx="4319588" cy="341312"/>
          </a:xfrm>
          <a:prstGeom prst="rect">
            <a:avLst/>
          </a:prstGeom>
          <a:noFill/>
          <a:ln w="9525">
            <a:noFill/>
            <a:round/>
            <a:headEnd/>
            <a:tailEnd/>
          </a:ln>
          <a:effectLst/>
        </p:spPr>
        <p:txBody>
          <a:bodyPr lIns="0" tIns="0" rIns="0" bIns="0"/>
          <a:lstStyle/>
          <a:p>
            <a:pPr>
              <a:tabLst>
                <a:tab pos="723900" algn="l"/>
                <a:tab pos="1447800" algn="l"/>
                <a:tab pos="2171700" algn="l"/>
                <a:tab pos="2895600" algn="l"/>
                <a:tab pos="3619500" algn="l"/>
              </a:tabLst>
            </a:pPr>
            <a:r>
              <a:rPr lang="en-GB" sz="1200" b="1" dirty="0">
                <a:solidFill>
                  <a:srgbClr val="000000"/>
                </a:solidFill>
                <a:latin typeface="Arial" charset="0"/>
                <a:ea typeface="msgothic" charset="0"/>
                <a:cs typeface="msgothic" charset="0"/>
              </a:rPr>
              <a:t>Furukawa M F et al. Health </a:t>
            </a:r>
            <a:r>
              <a:rPr lang="en-GB" sz="1200" b="1" dirty="0" err="1">
                <a:solidFill>
                  <a:srgbClr val="000000"/>
                </a:solidFill>
                <a:latin typeface="Arial" charset="0"/>
                <a:ea typeface="msgothic" charset="0"/>
                <a:cs typeface="msgothic" charset="0"/>
              </a:rPr>
              <a:t>Aff</a:t>
            </a:r>
            <a:r>
              <a:rPr lang="en-GB" sz="1200" b="1" dirty="0">
                <a:solidFill>
                  <a:srgbClr val="000000"/>
                </a:solidFill>
                <a:latin typeface="Arial" charset="0"/>
                <a:ea typeface="msgothic" charset="0"/>
                <a:cs typeface="msgothic" charset="0"/>
              </a:rPr>
              <a:t> doi:10.1377/hlthaff.2014.0445</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Where Are We Today: </a:t>
            </a:r>
          </a:p>
          <a:p>
            <a:pPr>
              <a:defRPr/>
            </a:pPr>
            <a:r>
              <a:rPr lang="en-US" dirty="0" smtClean="0"/>
              <a:t>Hospital Health Information Exchange Rates</a:t>
            </a:r>
            <a:endParaRPr lang="en-US" dirty="0"/>
          </a:p>
        </p:txBody>
      </p:sp>
      <p:sp>
        <p:nvSpPr>
          <p:cNvPr id="4" name="Slide Number Placeholder 3"/>
          <p:cNvSpPr>
            <a:spLocks noGrp="1"/>
          </p:cNvSpPr>
          <p:nvPr>
            <p:ph type="sldNum" sz="quarter" idx="11"/>
          </p:nvPr>
        </p:nvSpPr>
        <p:spPr/>
        <p:txBody>
          <a:bodyPr/>
          <a:lstStyle/>
          <a:p>
            <a:pPr>
              <a:defRPr/>
            </a:pPr>
            <a:fld id="{DB687B8B-0CC4-45DF-A12E-8B8FAF3FB492}" type="slidenum">
              <a:rPr lang="en-US" smtClean="0"/>
              <a:pPr>
                <a:defRPr/>
              </a:pPr>
              <a:t>13</a:t>
            </a:fld>
            <a:endParaRPr lang="en-US" dirty="0"/>
          </a:p>
        </p:txBody>
      </p:sp>
      <p:pic>
        <p:nvPicPr>
          <p:cNvPr id="5" name="Picture 3"/>
          <p:cNvPicPr>
            <a:picLocks noGrp="1" noChangeAspect="1" noChangeArrowheads="1"/>
          </p:cNvPicPr>
          <p:nvPr>
            <p:ph idx="1"/>
          </p:nvPr>
        </p:nvPicPr>
        <p:blipFill>
          <a:blip r:embed="rId2"/>
          <a:srcRect/>
          <a:stretch>
            <a:fillRect/>
          </a:stretch>
        </p:blipFill>
        <p:spPr bwMode="auto">
          <a:xfrm>
            <a:off x="457200" y="1579418"/>
            <a:ext cx="8058150" cy="4997814"/>
          </a:xfrm>
          <a:prstGeom prst="rect">
            <a:avLst/>
          </a:prstGeom>
          <a:noFill/>
          <a:ln w="9525">
            <a:noFill/>
            <a:miter lim="800000"/>
            <a:headEnd/>
            <a:tailEnd/>
          </a:ln>
        </p:spPr>
      </p:pic>
      <p:sp>
        <p:nvSpPr>
          <p:cNvPr id="6" name="TextBox 5"/>
          <p:cNvSpPr txBox="1"/>
          <p:nvPr/>
        </p:nvSpPr>
        <p:spPr>
          <a:xfrm>
            <a:off x="457199" y="1210086"/>
            <a:ext cx="8686801" cy="584775"/>
          </a:xfrm>
          <a:prstGeom prst="rect">
            <a:avLst/>
          </a:prstGeom>
          <a:noFill/>
        </p:spPr>
        <p:txBody>
          <a:bodyPr wrap="square" rtlCol="0">
            <a:spAutoFit/>
          </a:bodyPr>
          <a:lstStyle/>
          <a:p>
            <a:r>
              <a:rPr lang="en-US" sz="1600" b="1" dirty="0" smtClean="0"/>
              <a:t>Percentage of hospitals that  have electronically exchanged either lab results, </a:t>
            </a:r>
          </a:p>
          <a:p>
            <a:r>
              <a:rPr lang="en-US" sz="1600" b="1" dirty="0" smtClean="0"/>
              <a:t>radiology reports, clinical care summaries </a:t>
            </a:r>
            <a:r>
              <a:rPr lang="en-US" sz="1600" b="1" i="1" dirty="0" smtClean="0"/>
              <a:t>or</a:t>
            </a:r>
            <a:r>
              <a:rPr lang="en-US" sz="1600" b="1" dirty="0" smtClean="0"/>
              <a:t> medication lists with outside providers</a:t>
            </a:r>
            <a:endParaRPr lang="en-US" sz="1600" b="1" dirty="0"/>
          </a:p>
        </p:txBody>
      </p:sp>
      <p:sp>
        <p:nvSpPr>
          <p:cNvPr id="7" name="TextBox 6"/>
          <p:cNvSpPr txBox="1"/>
          <p:nvPr/>
        </p:nvSpPr>
        <p:spPr>
          <a:xfrm>
            <a:off x="207818" y="6423343"/>
            <a:ext cx="5321329" cy="307777"/>
          </a:xfrm>
          <a:prstGeom prst="rect">
            <a:avLst/>
          </a:prstGeom>
          <a:noFill/>
        </p:spPr>
        <p:txBody>
          <a:bodyPr wrap="none" rtlCol="0">
            <a:spAutoFit/>
          </a:bodyPr>
          <a:lstStyle/>
          <a:p>
            <a:r>
              <a:rPr lang="en-US" sz="1400" dirty="0" smtClean="0"/>
              <a:t>Furukawa, M.F. et al. Health Affairs, 32, no. 8 (2013): 1246-1354 </a:t>
            </a:r>
            <a:endParaRPr lang="en-US"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7320"/>
            <a:ext cx="8229600" cy="4356793"/>
          </a:xfrm>
        </p:spPr>
        <p:txBody>
          <a:bodyPr/>
          <a:lstStyle/>
          <a:p>
            <a:r>
              <a:rPr lang="en-US" sz="2400" dirty="0" smtClean="0"/>
              <a:t>In order to achieve electronic information sharing:</a:t>
            </a:r>
          </a:p>
          <a:p>
            <a:pPr lvl="1"/>
            <a:r>
              <a:rPr lang="en-US" sz="2400" dirty="0" smtClean="0"/>
              <a:t>EHRs and other clinical software must be “interoperable” or have the capability to exchange information using agreed-upon standards, and </a:t>
            </a:r>
          </a:p>
          <a:p>
            <a:pPr lvl="1"/>
            <a:r>
              <a:rPr lang="en-US" sz="2400" dirty="0" smtClean="0"/>
              <a:t>Those providing care and services must be willing to share information.</a:t>
            </a:r>
          </a:p>
          <a:p>
            <a:endParaRPr lang="en-US" dirty="0" smtClean="0"/>
          </a:p>
          <a:p>
            <a:endParaRPr lang="en-US" dirty="0"/>
          </a:p>
        </p:txBody>
      </p:sp>
      <p:sp>
        <p:nvSpPr>
          <p:cNvPr id="3" name="Footer Placeholder 2"/>
          <p:cNvSpPr>
            <a:spLocks noGrp="1"/>
          </p:cNvSpPr>
          <p:nvPr>
            <p:ph type="ftr" sz="quarter" idx="10"/>
          </p:nvPr>
        </p:nvSpPr>
        <p:spPr>
          <a:xfrm>
            <a:off x="457200" y="320675"/>
            <a:ext cx="8229600" cy="820738"/>
          </a:xfrm>
        </p:spPr>
        <p:txBody>
          <a:bodyPr/>
          <a:lstStyle/>
          <a:p>
            <a:pPr>
              <a:defRPr/>
            </a:pPr>
            <a:r>
              <a:rPr lang="en-US" dirty="0" smtClean="0"/>
              <a:t>Shared Responsibility: Action is Needed Among Both Providers and Health IT Developers</a:t>
            </a:r>
            <a:endParaRPr lang="en-US" dirty="0"/>
          </a:p>
        </p:txBody>
      </p:sp>
      <p:sp>
        <p:nvSpPr>
          <p:cNvPr id="4" name="Slide Number Placeholder 3"/>
          <p:cNvSpPr>
            <a:spLocks noGrp="1"/>
          </p:cNvSpPr>
          <p:nvPr>
            <p:ph type="sldNum" sz="quarter" idx="11"/>
          </p:nvPr>
        </p:nvSpPr>
        <p:spPr/>
        <p:txBody>
          <a:bodyPr/>
          <a:lstStyle/>
          <a:p>
            <a:pPr>
              <a:defRPr/>
            </a:pPr>
            <a:fld id="{DB687B8B-0CC4-45DF-A12E-8B8FAF3FB492}"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300" dirty="0" smtClean="0"/>
              <a:t>Lack of a business case: predominant method of payment rewards volume over outcomes</a:t>
            </a:r>
          </a:p>
          <a:p>
            <a:r>
              <a:rPr lang="en-US" sz="2300" dirty="0" smtClean="0"/>
              <a:t>Lack of access to or cost of infrastructure to support exchange</a:t>
            </a:r>
          </a:p>
          <a:p>
            <a:r>
              <a:rPr lang="en-US" sz="2300" dirty="0" smtClean="0"/>
              <a:t>Lack of standards adoption and interoperability of systems</a:t>
            </a:r>
          </a:p>
          <a:p>
            <a:r>
              <a:rPr lang="en-US" sz="2300" dirty="0" smtClean="0"/>
              <a:t>Some concerns about privacy</a:t>
            </a:r>
          </a:p>
          <a:p>
            <a:r>
              <a:rPr lang="en-US" sz="2300" dirty="0" smtClean="0"/>
              <a:t>Some concerns about liability</a:t>
            </a:r>
          </a:p>
          <a:p>
            <a:endParaRPr lang="en-US" dirty="0"/>
          </a:p>
        </p:txBody>
      </p:sp>
      <p:sp>
        <p:nvSpPr>
          <p:cNvPr id="3" name="Footer Placeholder 2"/>
          <p:cNvSpPr>
            <a:spLocks noGrp="1"/>
          </p:cNvSpPr>
          <p:nvPr>
            <p:ph type="ftr" sz="quarter" idx="10"/>
          </p:nvPr>
        </p:nvSpPr>
        <p:spPr/>
        <p:txBody>
          <a:bodyPr/>
          <a:lstStyle/>
          <a:p>
            <a:pPr>
              <a:defRPr/>
            </a:pPr>
            <a:r>
              <a:rPr lang="en-US" dirty="0" smtClean="0"/>
              <a:t>Barriers to Electronic Information Sharing</a:t>
            </a:r>
            <a:endParaRPr lang="en-US" dirty="0"/>
          </a:p>
        </p:txBody>
      </p:sp>
      <p:sp>
        <p:nvSpPr>
          <p:cNvPr id="4" name="Slide Number Placeholder 3"/>
          <p:cNvSpPr>
            <a:spLocks noGrp="1"/>
          </p:cNvSpPr>
          <p:nvPr>
            <p:ph type="sldNum" sz="quarter" idx="11"/>
          </p:nvPr>
        </p:nvSpPr>
        <p:spPr/>
        <p:txBody>
          <a:bodyPr/>
          <a:lstStyle/>
          <a:p>
            <a:pPr>
              <a:defRPr/>
            </a:pPr>
            <a:fld id="{DB687B8B-0CC4-45DF-A12E-8B8FAF3FB492}"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What’s in the Law?</a:t>
            </a:r>
            <a:endParaRPr lang="en-US" b="1" dirty="0">
              <a:solidFill>
                <a:srgbClr val="002060"/>
              </a:solidFill>
            </a:endParaRPr>
          </a:p>
        </p:txBody>
      </p:sp>
      <p:sp>
        <p:nvSpPr>
          <p:cNvPr id="3" name="Slide Number Placeholder 2"/>
          <p:cNvSpPr>
            <a:spLocks noGrp="1"/>
          </p:cNvSpPr>
          <p:nvPr>
            <p:ph type="sldNum" sz="quarter" idx="10"/>
          </p:nvPr>
        </p:nvSpPr>
        <p:spPr/>
        <p:txBody>
          <a:bodyPr/>
          <a:lstStyle/>
          <a:p>
            <a:pPr>
              <a:defRPr/>
            </a:pPr>
            <a:fld id="{04A37A35-59DC-4080-ACC1-ED623F3CAAB1}"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141413"/>
          <a:ext cx="8408504" cy="5125720"/>
        </p:xfrm>
        <a:graphic>
          <a:graphicData uri="http://schemas.openxmlformats.org/drawingml/2006/table">
            <a:tbl>
              <a:tblPr firstRow="1" bandRow="1">
                <a:tableStyleId>{5C22544A-7EE6-4342-B048-85BDC9FD1C3A}</a:tableStyleId>
              </a:tblPr>
              <a:tblGrid>
                <a:gridCol w="3756991"/>
                <a:gridCol w="4651513"/>
              </a:tblGrid>
              <a:tr h="370840">
                <a:tc>
                  <a:txBody>
                    <a:bodyPr/>
                    <a:lstStyle/>
                    <a:p>
                      <a:pPr algn="ctr"/>
                      <a:r>
                        <a:rPr lang="en-US" dirty="0" smtClean="0">
                          <a:latin typeface="Verdana" pitchFamily="34" charset="0"/>
                          <a:ea typeface="Verdana" pitchFamily="34" charset="0"/>
                          <a:cs typeface="Verdana" pitchFamily="34" charset="0"/>
                        </a:rPr>
                        <a:t>Stage 1 Requirements</a:t>
                      </a:r>
                      <a:endParaRPr lang="en-US" dirty="0">
                        <a:latin typeface="Verdana" pitchFamily="34" charset="0"/>
                        <a:ea typeface="Verdana" pitchFamily="34" charset="0"/>
                        <a:cs typeface="Verdana" pitchFamily="34" charset="0"/>
                      </a:endParaRPr>
                    </a:p>
                  </a:txBody>
                  <a:tcPr/>
                </a:tc>
                <a:tc>
                  <a:txBody>
                    <a:bodyPr/>
                    <a:lstStyle/>
                    <a:p>
                      <a:pPr algn="ctr"/>
                      <a:r>
                        <a:rPr lang="en-US" dirty="0" smtClean="0">
                          <a:latin typeface="Verdana" pitchFamily="34" charset="0"/>
                          <a:ea typeface="Verdana" pitchFamily="34" charset="0"/>
                          <a:cs typeface="Verdana" pitchFamily="34" charset="0"/>
                        </a:rPr>
                        <a:t>Stage</a:t>
                      </a:r>
                      <a:r>
                        <a:rPr lang="en-US" baseline="0" dirty="0" smtClean="0">
                          <a:latin typeface="Verdana" pitchFamily="34" charset="0"/>
                          <a:ea typeface="Verdana" pitchFamily="34" charset="0"/>
                          <a:cs typeface="Verdana" pitchFamily="34" charset="0"/>
                        </a:rPr>
                        <a:t> 2 Requirements</a:t>
                      </a:r>
                      <a:endParaRPr lang="en-US" dirty="0">
                        <a:latin typeface="Verdana" pitchFamily="34" charset="0"/>
                        <a:ea typeface="Verdana" pitchFamily="34" charset="0"/>
                        <a:cs typeface="Verdana" pitchFamily="34" charset="0"/>
                      </a:endParaRPr>
                    </a:p>
                  </a:txBody>
                  <a:tcPr/>
                </a:tc>
              </a:tr>
              <a:tr h="370840">
                <a:tc rowSpan="3">
                  <a:txBody>
                    <a:bodyPr/>
                    <a:lstStyle/>
                    <a:p>
                      <a:endParaRPr lang="en-US" sz="1600" kern="1200" dirty="0" smtClean="0">
                        <a:solidFill>
                          <a:srgbClr val="002060"/>
                        </a:solidFill>
                        <a:latin typeface="Verdana" pitchFamily="34" charset="0"/>
                        <a:ea typeface="Verdana" pitchFamily="34" charset="0"/>
                        <a:cs typeface="Verdana" pitchFamily="34" charset="0"/>
                      </a:endParaRPr>
                    </a:p>
                    <a:p>
                      <a:endParaRPr lang="en-US" sz="1600" kern="1200" dirty="0" smtClean="0">
                        <a:solidFill>
                          <a:srgbClr val="002060"/>
                        </a:solidFill>
                        <a:latin typeface="Verdana" pitchFamily="34" charset="0"/>
                        <a:ea typeface="Verdana" pitchFamily="34" charset="0"/>
                        <a:cs typeface="Verdana" pitchFamily="34" charset="0"/>
                      </a:endParaRPr>
                    </a:p>
                    <a:p>
                      <a:endParaRPr lang="en-US" sz="1600" kern="1200" dirty="0" smtClean="0">
                        <a:solidFill>
                          <a:srgbClr val="002060"/>
                        </a:solidFill>
                        <a:latin typeface="Verdana" pitchFamily="34" charset="0"/>
                        <a:ea typeface="Verdana" pitchFamily="34" charset="0"/>
                        <a:cs typeface="Verdana" pitchFamily="34" charset="0"/>
                      </a:endParaRPr>
                    </a:p>
                    <a:p>
                      <a:r>
                        <a:rPr lang="en-US" sz="1600" kern="1200" dirty="0" smtClean="0">
                          <a:solidFill>
                            <a:srgbClr val="002060"/>
                          </a:solidFill>
                          <a:latin typeface="Verdana" pitchFamily="34" charset="0"/>
                          <a:ea typeface="Verdana" pitchFamily="34" charset="0"/>
                          <a:cs typeface="Verdana" pitchFamily="34" charset="0"/>
                        </a:rPr>
                        <a:t>Hospitals and eligible professionals (EPs) are required to provide a summary of care record for more than 50 percent of transitions of care or referrals (</a:t>
                      </a:r>
                      <a:r>
                        <a:rPr lang="en-US" sz="1600" i="1" kern="1200" dirty="0" smtClean="0">
                          <a:solidFill>
                            <a:srgbClr val="002060"/>
                          </a:solidFill>
                          <a:latin typeface="Verdana" pitchFamily="34" charset="0"/>
                          <a:ea typeface="Verdana" pitchFamily="34" charset="0"/>
                          <a:cs typeface="Verdana" pitchFamily="34" charset="0"/>
                        </a:rPr>
                        <a:t>which need not be transmitted electronically</a:t>
                      </a:r>
                      <a:r>
                        <a:rPr lang="en-US" sz="1600" kern="1200" dirty="0" smtClean="0">
                          <a:solidFill>
                            <a:srgbClr val="002060"/>
                          </a:solidFill>
                          <a:latin typeface="Verdana" pitchFamily="34" charset="0"/>
                          <a:ea typeface="Verdana" pitchFamily="34" charset="0"/>
                          <a:cs typeface="Verdana" pitchFamily="34" charset="0"/>
                        </a:rPr>
                        <a:t>) </a:t>
                      </a:r>
                      <a:endParaRPr lang="en-US" sz="1600" dirty="0">
                        <a:solidFill>
                          <a:srgbClr val="002060"/>
                        </a:solidFill>
                        <a:latin typeface="Verdana" pitchFamily="34" charset="0"/>
                        <a:ea typeface="Verdana" pitchFamily="34" charset="0"/>
                        <a:cs typeface="Verdana" pitchFamily="34" charset="0"/>
                      </a:endParaRPr>
                    </a:p>
                  </a:txBody>
                  <a:tcPr/>
                </a:tc>
                <a:tc>
                  <a:txBody>
                    <a:bodyPr/>
                    <a:lstStyle/>
                    <a:p>
                      <a:pPr>
                        <a:buFont typeface="Wingdings" pitchFamily="2" charset="2"/>
                        <a:buNone/>
                      </a:pPr>
                      <a:r>
                        <a:rPr lang="en-US" sz="1600" kern="1200" dirty="0" smtClean="0">
                          <a:solidFill>
                            <a:srgbClr val="002060"/>
                          </a:solidFill>
                          <a:latin typeface="Verdana" pitchFamily="34" charset="0"/>
                          <a:ea typeface="Verdana" pitchFamily="34" charset="0"/>
                          <a:cs typeface="Verdana" pitchFamily="34" charset="0"/>
                        </a:rPr>
                        <a:t>Hospitals and EPs are required to provide a summary of care record for more than 50 percent of transitions of care or referrals (</a:t>
                      </a:r>
                      <a:r>
                        <a:rPr lang="en-US" sz="1600" b="0" i="1" kern="1200" dirty="0" smtClean="0">
                          <a:solidFill>
                            <a:srgbClr val="002060"/>
                          </a:solidFill>
                          <a:latin typeface="Verdana" pitchFamily="34" charset="0"/>
                          <a:ea typeface="Verdana" pitchFamily="34" charset="0"/>
                          <a:cs typeface="Verdana" pitchFamily="34" charset="0"/>
                        </a:rPr>
                        <a:t>which need not be transmitted electronically</a:t>
                      </a:r>
                      <a:r>
                        <a:rPr lang="en-US" sz="1600" kern="1200" dirty="0" smtClean="0">
                          <a:solidFill>
                            <a:srgbClr val="002060"/>
                          </a:solidFill>
                          <a:latin typeface="Verdana" pitchFamily="34" charset="0"/>
                          <a:ea typeface="Verdana" pitchFamily="34" charset="0"/>
                          <a:cs typeface="Verdana" pitchFamily="34" charset="0"/>
                        </a:rPr>
                        <a:t>)</a:t>
                      </a:r>
                      <a:endParaRPr lang="en-US" sz="1600" dirty="0">
                        <a:solidFill>
                          <a:srgbClr val="002060"/>
                        </a:solidFill>
                        <a:latin typeface="Verdana" pitchFamily="34" charset="0"/>
                        <a:ea typeface="Verdana" pitchFamily="34" charset="0"/>
                        <a:cs typeface="Verdana" pitchFamily="34" charset="0"/>
                      </a:endParaRPr>
                    </a:p>
                  </a:txBody>
                  <a:tcPr/>
                </a:tc>
              </a:tr>
              <a:tr h="370840">
                <a:tc vMerge="1">
                  <a:txBody>
                    <a:bodyPr/>
                    <a:lstStyle/>
                    <a:p>
                      <a:endParaRPr lang="en-US"/>
                    </a:p>
                  </a:txBody>
                  <a:tcPr/>
                </a:tc>
                <a:tc>
                  <a:txBody>
                    <a:bodyPr/>
                    <a:lstStyle/>
                    <a:p>
                      <a:pPr>
                        <a:buFont typeface="Wingdings" pitchFamily="2" charset="2"/>
                        <a:buNone/>
                      </a:pPr>
                      <a:r>
                        <a:rPr lang="en-US" sz="1600" kern="1200" dirty="0" smtClean="0">
                          <a:solidFill>
                            <a:srgbClr val="002060"/>
                          </a:solidFill>
                          <a:latin typeface="Verdana" pitchFamily="34" charset="0"/>
                          <a:ea typeface="Verdana" pitchFamily="34" charset="0"/>
                          <a:cs typeface="Verdana" pitchFamily="34" charset="0"/>
                        </a:rPr>
                        <a:t>Hospitals and EPs are required to electronically transmit a summary of care record for more than 10 percent of transitions of care and referrals. </a:t>
                      </a:r>
                      <a:endParaRPr lang="en-US" sz="1600" dirty="0">
                        <a:solidFill>
                          <a:srgbClr val="002060"/>
                        </a:solidFill>
                        <a:latin typeface="Verdana" pitchFamily="34" charset="0"/>
                        <a:ea typeface="Verdana" pitchFamily="34" charset="0"/>
                        <a:cs typeface="Verdana" pitchFamily="34" charset="0"/>
                      </a:endParaRPr>
                    </a:p>
                  </a:txBody>
                  <a:tcPr/>
                </a:tc>
              </a:tr>
              <a:tr h="370840">
                <a:tc vMerge="1">
                  <a:txBody>
                    <a:bodyPr/>
                    <a:lstStyle/>
                    <a:p>
                      <a:endParaRPr lang="en-US" dirty="0"/>
                    </a:p>
                  </a:txBody>
                  <a:tcPr/>
                </a:tc>
                <a:tc>
                  <a:txBody>
                    <a:bodyPr/>
                    <a:lstStyle/>
                    <a:p>
                      <a:pPr>
                        <a:buFont typeface="Wingdings" pitchFamily="2" charset="2"/>
                        <a:buNone/>
                      </a:pPr>
                      <a:r>
                        <a:rPr lang="en-US" sz="1600" kern="1200" dirty="0" smtClean="0">
                          <a:solidFill>
                            <a:srgbClr val="002060"/>
                          </a:solidFill>
                          <a:latin typeface="Verdana" pitchFamily="34" charset="0"/>
                          <a:ea typeface="Verdana" pitchFamily="34" charset="0"/>
                          <a:cs typeface="Verdana" pitchFamily="34" charset="0"/>
                        </a:rPr>
                        <a:t>Hospitals and EPs must also send at least one summary of care record electronically to a recipient that uses a different EHR vendor or a CMS-designated test EHR</a:t>
                      </a:r>
                      <a:endParaRPr lang="en-US" sz="1600" dirty="0">
                        <a:solidFill>
                          <a:srgbClr val="002060"/>
                        </a:solidFill>
                        <a:latin typeface="Verdana" pitchFamily="34" charset="0"/>
                        <a:ea typeface="Verdana" pitchFamily="34" charset="0"/>
                        <a:cs typeface="Verdana" pitchFamily="34" charset="0"/>
                      </a:endParaRPr>
                    </a:p>
                  </a:txBody>
                  <a:tcPr/>
                </a:tc>
              </a:tr>
              <a:tr h="370840">
                <a:tc>
                  <a:txBody>
                    <a:bodyPr/>
                    <a:lstStyle/>
                    <a:p>
                      <a:r>
                        <a:rPr lang="en-US" sz="1600" kern="1200" dirty="0" smtClean="0">
                          <a:solidFill>
                            <a:srgbClr val="002060"/>
                          </a:solidFill>
                          <a:latin typeface="Verdana" pitchFamily="34" charset="0"/>
                          <a:ea typeface="Verdana" pitchFamily="34" charset="0"/>
                          <a:cs typeface="Verdana" pitchFamily="34" charset="0"/>
                        </a:rPr>
                        <a:t>Summary of care document has no required elements</a:t>
                      </a:r>
                      <a:endParaRPr lang="en-US" sz="1600" dirty="0">
                        <a:solidFill>
                          <a:srgbClr val="002060"/>
                        </a:solidFill>
                        <a:latin typeface="Verdana" pitchFamily="34" charset="0"/>
                        <a:ea typeface="Verdana" pitchFamily="34" charset="0"/>
                        <a:cs typeface="Verdana" pitchFamily="34" charset="0"/>
                      </a:endParaRPr>
                    </a:p>
                  </a:txBody>
                  <a:tcPr/>
                </a:tc>
                <a:tc>
                  <a:txBody>
                    <a:bodyPr/>
                    <a:lstStyle/>
                    <a:p>
                      <a:pPr>
                        <a:buFont typeface="Wingdings" pitchFamily="2" charset="2"/>
                        <a:buNone/>
                      </a:pPr>
                      <a:r>
                        <a:rPr lang="en-US" sz="1600" kern="1200" dirty="0" smtClean="0">
                          <a:solidFill>
                            <a:srgbClr val="002060"/>
                          </a:solidFill>
                          <a:latin typeface="Verdana" pitchFamily="34" charset="0"/>
                          <a:ea typeface="Verdana" pitchFamily="34" charset="0"/>
                          <a:cs typeface="Verdana" pitchFamily="34" charset="0"/>
                        </a:rPr>
                        <a:t>Summary of care document must include the following:</a:t>
                      </a:r>
                    </a:p>
                    <a:p>
                      <a:pPr lvl="1">
                        <a:buFont typeface="Wingdings" pitchFamily="2" charset="2"/>
                        <a:buChar char="§"/>
                      </a:pPr>
                      <a:r>
                        <a:rPr lang="en-US" sz="1600" kern="1200" dirty="0" smtClean="0">
                          <a:solidFill>
                            <a:srgbClr val="002060"/>
                          </a:solidFill>
                          <a:latin typeface="Verdana" pitchFamily="34" charset="0"/>
                          <a:ea typeface="Verdana" pitchFamily="34" charset="0"/>
                          <a:cs typeface="Verdana" pitchFamily="34" charset="0"/>
                        </a:rPr>
                        <a:t>Current problem list</a:t>
                      </a:r>
                    </a:p>
                    <a:p>
                      <a:pPr lvl="1">
                        <a:buFont typeface="Wingdings" pitchFamily="2" charset="2"/>
                        <a:buChar char="§"/>
                      </a:pPr>
                      <a:r>
                        <a:rPr lang="en-US" sz="1600" kern="1200" dirty="0" smtClean="0">
                          <a:solidFill>
                            <a:srgbClr val="002060"/>
                          </a:solidFill>
                          <a:latin typeface="Verdana" pitchFamily="34" charset="0"/>
                          <a:ea typeface="Verdana" pitchFamily="34" charset="0"/>
                          <a:cs typeface="Verdana" pitchFamily="34" charset="0"/>
                        </a:rPr>
                        <a:t>Current medication list</a:t>
                      </a:r>
                    </a:p>
                    <a:p>
                      <a:pPr lvl="1">
                        <a:buFont typeface="Wingdings" pitchFamily="2" charset="2"/>
                        <a:buChar char="§"/>
                      </a:pPr>
                      <a:r>
                        <a:rPr lang="en-US" sz="1600" kern="1200" dirty="0" smtClean="0">
                          <a:solidFill>
                            <a:srgbClr val="002060"/>
                          </a:solidFill>
                          <a:latin typeface="Verdana" pitchFamily="34" charset="0"/>
                          <a:ea typeface="Verdana" pitchFamily="34" charset="0"/>
                          <a:cs typeface="Verdana" pitchFamily="34" charset="0"/>
                        </a:rPr>
                        <a:t>Current medication allergy list</a:t>
                      </a:r>
                      <a:endParaRPr lang="en-US" sz="1600" dirty="0">
                        <a:solidFill>
                          <a:srgbClr val="002060"/>
                        </a:solidFill>
                        <a:latin typeface="Verdana" pitchFamily="34" charset="0"/>
                        <a:ea typeface="Verdana" pitchFamily="34" charset="0"/>
                        <a:cs typeface="Verdana" pitchFamily="34" charset="0"/>
                      </a:endParaRPr>
                    </a:p>
                  </a:txBody>
                  <a:tcPr/>
                </a:tc>
              </a:tr>
            </a:tbl>
          </a:graphicData>
        </a:graphic>
      </p:graphicFrame>
      <p:sp>
        <p:nvSpPr>
          <p:cNvPr id="3" name="Footer Placeholder 2"/>
          <p:cNvSpPr>
            <a:spLocks noGrp="1"/>
          </p:cNvSpPr>
          <p:nvPr>
            <p:ph type="ftr" sz="quarter" idx="10"/>
          </p:nvPr>
        </p:nvSpPr>
        <p:spPr/>
        <p:txBody>
          <a:bodyPr/>
          <a:lstStyle/>
          <a:p>
            <a:pPr>
              <a:defRPr/>
            </a:pPr>
            <a:r>
              <a:rPr lang="en-US" dirty="0" smtClean="0"/>
              <a:t>Stage 1 vs. Stage 2 Meaningful Use: </a:t>
            </a:r>
          </a:p>
          <a:p>
            <a:pPr>
              <a:defRPr/>
            </a:pPr>
            <a:r>
              <a:rPr lang="en-US" dirty="0" smtClean="0"/>
              <a:t>Provider Requirements for Information Sharing</a:t>
            </a:r>
            <a:endParaRPr lang="en-US" dirty="0"/>
          </a:p>
        </p:txBody>
      </p:sp>
      <p:sp>
        <p:nvSpPr>
          <p:cNvPr id="4" name="Slide Number Placeholder 3"/>
          <p:cNvSpPr>
            <a:spLocks noGrp="1"/>
          </p:cNvSpPr>
          <p:nvPr>
            <p:ph type="sldNum" sz="quarter" idx="11"/>
          </p:nvPr>
        </p:nvSpPr>
        <p:spPr/>
        <p:txBody>
          <a:bodyPr/>
          <a:lstStyle/>
          <a:p>
            <a:pPr>
              <a:defRPr/>
            </a:pPr>
            <a:fld id="{DB687B8B-0CC4-45DF-A12E-8B8FAF3FB492}"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Footer Placeholder 2"/>
          <p:cNvSpPr>
            <a:spLocks noGrp="1"/>
          </p:cNvSpPr>
          <p:nvPr>
            <p:ph type="ftr" sz="quarter" idx="10"/>
          </p:nvPr>
        </p:nvSpPr>
        <p:spPr>
          <a:xfrm>
            <a:off x="160338" y="320675"/>
            <a:ext cx="8526462" cy="820738"/>
          </a:xfrm>
        </p:spPr>
        <p:txBody>
          <a:bodyPr/>
          <a:lstStyle/>
          <a:p>
            <a:pPr>
              <a:defRPr/>
            </a:pPr>
            <a:r>
              <a:rPr lang="en-US" dirty="0" smtClean="0"/>
              <a:t>Stage 1 EHR Certification Requirements Limited</a:t>
            </a:r>
          </a:p>
          <a:p>
            <a:pPr>
              <a:defRPr/>
            </a:pPr>
            <a:r>
              <a:rPr lang="en-US" dirty="0" smtClean="0"/>
              <a:t>Stage 2 Requirements More Robust</a:t>
            </a:r>
            <a:endParaRPr lang="en-US" dirty="0"/>
          </a:p>
        </p:txBody>
      </p:sp>
      <p:sp>
        <p:nvSpPr>
          <p:cNvPr id="4" name="Slide Number Placeholder 3"/>
          <p:cNvSpPr>
            <a:spLocks noGrp="1"/>
          </p:cNvSpPr>
          <p:nvPr>
            <p:ph type="sldNum" sz="quarter" idx="11"/>
          </p:nvPr>
        </p:nvSpPr>
        <p:spPr/>
        <p:txBody>
          <a:bodyPr/>
          <a:lstStyle/>
          <a:p>
            <a:pPr>
              <a:defRPr/>
            </a:pPr>
            <a:fld id="{DB687B8B-0CC4-45DF-A12E-8B8FAF3FB492}" type="slidenum">
              <a:rPr lang="en-US" smtClean="0"/>
              <a:pPr>
                <a:defRPr/>
              </a:pPr>
              <a:t>18</a:t>
            </a:fld>
            <a:endParaRPr lang="en-US" dirty="0"/>
          </a:p>
        </p:txBody>
      </p:sp>
      <p:pic>
        <p:nvPicPr>
          <p:cNvPr id="25602" name="Picture 2"/>
          <p:cNvPicPr>
            <a:picLocks noChangeAspect="1" noChangeArrowheads="1"/>
          </p:cNvPicPr>
          <p:nvPr/>
        </p:nvPicPr>
        <p:blipFill>
          <a:blip r:embed="rId2"/>
          <a:srcRect/>
          <a:stretch>
            <a:fillRect/>
          </a:stretch>
        </p:blipFill>
        <p:spPr bwMode="auto">
          <a:xfrm>
            <a:off x="160338" y="1084263"/>
            <a:ext cx="8821737" cy="5773737"/>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Recent Recommendations</a:t>
            </a:r>
            <a:endParaRPr lang="en-US" b="1" dirty="0">
              <a:solidFill>
                <a:srgbClr val="002060"/>
              </a:solidFill>
            </a:endParaRPr>
          </a:p>
        </p:txBody>
      </p:sp>
      <p:sp>
        <p:nvSpPr>
          <p:cNvPr id="3" name="Slide Number Placeholder 2"/>
          <p:cNvSpPr>
            <a:spLocks noGrp="1"/>
          </p:cNvSpPr>
          <p:nvPr>
            <p:ph type="sldNum" sz="quarter" idx="10"/>
          </p:nvPr>
        </p:nvSpPr>
        <p:spPr/>
        <p:txBody>
          <a:bodyPr/>
          <a:lstStyle/>
          <a:p>
            <a:pPr>
              <a:defRPr/>
            </a:pPr>
            <a:fld id="{04A37A35-59DC-4080-ACC1-ED623F3CAAB1}" type="slidenum">
              <a:rPr lang="en-US" smtClean="0"/>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a:solidFill>
                  <a:srgbClr val="002060"/>
                </a:solidFill>
              </a:rPr>
              <a:t>About the </a:t>
            </a:r>
            <a:r>
              <a:rPr lang="en-US" dirty="0" smtClean="0">
                <a:solidFill>
                  <a:srgbClr val="002060"/>
                </a:solidFill>
              </a:rPr>
              <a:t>Bipartisan </a:t>
            </a:r>
            <a:r>
              <a:rPr lang="en-US" dirty="0">
                <a:solidFill>
                  <a:srgbClr val="002060"/>
                </a:solidFill>
              </a:rPr>
              <a:t>P</a:t>
            </a:r>
            <a:r>
              <a:rPr lang="en-US" dirty="0" smtClean="0">
                <a:solidFill>
                  <a:srgbClr val="002060"/>
                </a:solidFill>
              </a:rPr>
              <a:t>olicy </a:t>
            </a:r>
            <a:r>
              <a:rPr lang="en-US" dirty="0">
                <a:solidFill>
                  <a:srgbClr val="002060"/>
                </a:solidFill>
              </a:rPr>
              <a:t>C</a:t>
            </a:r>
            <a:r>
              <a:rPr lang="en-US" dirty="0" smtClean="0">
                <a:solidFill>
                  <a:srgbClr val="002060"/>
                </a:solidFill>
              </a:rPr>
              <a:t>enter</a:t>
            </a:r>
            <a:endParaRPr lang="en-US" dirty="0">
              <a:solidFill>
                <a:srgbClr val="002060"/>
              </a:solidFill>
            </a:endParaRPr>
          </a:p>
        </p:txBody>
      </p:sp>
      <p:sp>
        <p:nvSpPr>
          <p:cNvPr id="14339" name="Slide Number Placeholder 3"/>
          <p:cNvSpPr>
            <a:spLocks noGrp="1"/>
          </p:cNvSpPr>
          <p:nvPr>
            <p:ph type="sldNum"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D3F71CF-DEA4-4DD4-8439-07CE9A71A218}" type="slidenum">
              <a:rPr lang="en-US" smtClean="0">
                <a:latin typeface="Verdana" pitchFamily="34" charset="0"/>
                <a:cs typeface="Arial" charset="0"/>
              </a:rPr>
              <a:pPr fontAlgn="base">
                <a:spcBef>
                  <a:spcPct val="0"/>
                </a:spcBef>
                <a:spcAft>
                  <a:spcPct val="0"/>
                </a:spcAft>
              </a:pPr>
              <a:t>2</a:t>
            </a:fld>
            <a:endParaRPr lang="en-US" smtClean="0">
              <a:latin typeface="Verdana" pitchFamily="34" charset="0"/>
              <a:cs typeface="Arial" charset="0"/>
            </a:endParaRPr>
          </a:p>
        </p:txBody>
      </p:sp>
      <p:sp>
        <p:nvSpPr>
          <p:cNvPr id="14340" name="Content Placeholder 4"/>
          <p:cNvSpPr>
            <a:spLocks noGrp="1"/>
          </p:cNvSpPr>
          <p:nvPr>
            <p:ph idx="1"/>
          </p:nvPr>
        </p:nvSpPr>
        <p:spPr bwMode="auto">
          <a:xfrm>
            <a:off x="457200" y="1338263"/>
            <a:ext cx="8229600" cy="4435475"/>
          </a:xfrm>
          <a:noFill/>
          <a:ln>
            <a:miter lim="800000"/>
            <a:headEnd/>
            <a:tailEnd/>
          </a:ln>
        </p:spPr>
        <p:txBody>
          <a:bodyPr vert="horz" wrap="square" lIns="91440" tIns="45720" rIns="91440" bIns="45720" numCol="1" anchor="t" anchorCtr="0" compatLnSpc="1">
            <a:prstTxWarp prst="textNoShape">
              <a:avLst/>
            </a:prstTxWarp>
          </a:bodyPr>
          <a:lstStyle/>
          <a:p>
            <a:r>
              <a:rPr lang="en-US" b="0" dirty="0" smtClean="0">
                <a:solidFill>
                  <a:srgbClr val="002060"/>
                </a:solidFill>
                <a:latin typeface="Verdana" pitchFamily="34" charset="0"/>
                <a:ea typeface="Verdana" pitchFamily="34" charset="0"/>
                <a:cs typeface="Verdana" pitchFamily="34" charset="0"/>
              </a:rPr>
              <a:t>Established in 2007 by former Senate Majority Leaders Howard Baker, Tom Daschle, Bob Dole and George Mitchell </a:t>
            </a:r>
          </a:p>
          <a:p>
            <a:r>
              <a:rPr lang="en-US" b="0" dirty="0" smtClean="0">
                <a:solidFill>
                  <a:srgbClr val="002060"/>
                </a:solidFill>
                <a:latin typeface="Verdana" pitchFamily="34" charset="0"/>
                <a:ea typeface="Verdana" pitchFamily="34" charset="0"/>
                <a:cs typeface="Verdana" pitchFamily="34" charset="0"/>
              </a:rPr>
              <a:t>The only Washington, D.C.-based think tank that actively promotes bipartisanship</a:t>
            </a:r>
          </a:p>
          <a:p>
            <a:r>
              <a:rPr lang="en-US" b="0" dirty="0" smtClean="0">
                <a:solidFill>
                  <a:srgbClr val="002060"/>
                </a:solidFill>
                <a:latin typeface="Verdana" pitchFamily="34" charset="0"/>
                <a:ea typeface="Verdana" pitchFamily="34" charset="0"/>
                <a:cs typeface="Verdana" pitchFamily="34" charset="0"/>
              </a:rPr>
              <a:t>Works to address the key challenges facing the nation, including those related to economic policy, energy, housing, immigration, and health care. </a:t>
            </a:r>
          </a:p>
          <a:p>
            <a:r>
              <a:rPr lang="en-US" b="0" dirty="0" smtClean="0">
                <a:solidFill>
                  <a:srgbClr val="002060"/>
                </a:solidFill>
                <a:latin typeface="Verdana" pitchFamily="34" charset="0"/>
                <a:ea typeface="Verdana" pitchFamily="34" charset="0"/>
                <a:cs typeface="Verdana" pitchFamily="34" charset="0"/>
              </a:rPr>
              <a:t>BPC combines politically balanced policymaking with strong, proactive advocacy and outreach. </a:t>
            </a:r>
          </a:p>
          <a:p>
            <a:r>
              <a:rPr lang="en-US" b="0" dirty="0" smtClean="0">
                <a:solidFill>
                  <a:srgbClr val="002060"/>
                </a:solidFill>
                <a:latin typeface="Verdana" pitchFamily="34" charset="0"/>
                <a:ea typeface="Verdana" pitchFamily="34" charset="0"/>
                <a:cs typeface="Verdana" pitchFamily="34" charset="0"/>
              </a:rPr>
              <a:t>See </a:t>
            </a:r>
            <a:r>
              <a:rPr lang="en-US" b="0" u="sng" dirty="0" smtClean="0">
                <a:solidFill>
                  <a:srgbClr val="002060"/>
                </a:solidFill>
                <a:latin typeface="Verdana" pitchFamily="34" charset="0"/>
                <a:ea typeface="Verdana" pitchFamily="34" charset="0"/>
                <a:cs typeface="Verdana" pitchFamily="34" charset="0"/>
                <a:hlinkClick r:id="rId2"/>
              </a:rPr>
              <a:t>www.bipartisanpolicy.org</a:t>
            </a:r>
            <a:r>
              <a:rPr lang="en-US" b="0" dirty="0" smtClean="0">
                <a:solidFill>
                  <a:srgbClr val="002060"/>
                </a:solidFill>
                <a:latin typeface="Verdana" pitchFamily="34" charset="0"/>
                <a:ea typeface="Verdana" pitchFamily="34" charset="0"/>
                <a:cs typeface="Verdana" pitchFamily="34" charset="0"/>
              </a:rPr>
              <a:t> </a:t>
            </a:r>
          </a:p>
          <a:p>
            <a:pPr lvl="1" eaLnBrk="1" hangingPunct="1">
              <a:buFont typeface="Wingdings" pitchFamily="2" charset="2"/>
              <a:buChar char="§"/>
            </a:pPr>
            <a:endParaRPr lang="en-US" sz="2000" dirty="0" smtClean="0">
              <a:latin typeface="Verdana" pitchFamily="34" charset="0"/>
              <a:cs typeface="Verdana" pitchFamily="34" charset="0"/>
            </a:endParaRPr>
          </a:p>
          <a:p>
            <a:pPr eaLnBrk="1" hangingPunct="1">
              <a:buFont typeface="Arial" charset="0"/>
              <a:buNone/>
            </a:pPr>
            <a:r>
              <a:rPr lang="en-US" dirty="0" smtClean="0">
                <a:latin typeface="Century Gothic" pitchFamily="34" charset="0"/>
                <a:cs typeface="Century Gothic" pitchFamily="34" charset="0"/>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69818"/>
            <a:ext cx="8229600" cy="5666509"/>
          </a:xfrm>
          <a:solidFill>
            <a:schemeClr val="bg1"/>
          </a:solidFill>
        </p:spPr>
        <p:txBody>
          <a:bodyPr/>
          <a:lstStyle/>
          <a:p>
            <a:r>
              <a:rPr lang="en-US" dirty="0" smtClean="0">
                <a:hlinkClick r:id="rId2"/>
              </a:rPr>
              <a:t>ONC Ten-Year Vision</a:t>
            </a:r>
            <a:endParaRPr lang="en-US" dirty="0" smtClean="0"/>
          </a:p>
          <a:p>
            <a:r>
              <a:rPr lang="en-US" dirty="0" smtClean="0"/>
              <a:t>Principles:</a:t>
            </a:r>
          </a:p>
          <a:p>
            <a:pPr lvl="1"/>
            <a:r>
              <a:rPr lang="en-US" dirty="0" smtClean="0"/>
              <a:t>Build upon existing health IT infrastructure</a:t>
            </a:r>
          </a:p>
          <a:p>
            <a:pPr lvl="1"/>
            <a:r>
              <a:rPr lang="en-US" dirty="0" smtClean="0"/>
              <a:t>One size does not fit all</a:t>
            </a:r>
          </a:p>
          <a:p>
            <a:pPr lvl="1"/>
            <a:r>
              <a:rPr lang="en-US" dirty="0" smtClean="0"/>
              <a:t>Empower individuals</a:t>
            </a:r>
          </a:p>
          <a:p>
            <a:pPr lvl="1"/>
            <a:r>
              <a:rPr lang="en-US" dirty="0" smtClean="0"/>
              <a:t>Leverage the market</a:t>
            </a:r>
          </a:p>
          <a:p>
            <a:pPr lvl="1"/>
            <a:r>
              <a:rPr lang="en-US" dirty="0" smtClean="0"/>
              <a:t>Simplify</a:t>
            </a:r>
          </a:p>
          <a:p>
            <a:pPr lvl="1"/>
            <a:r>
              <a:rPr lang="en-US" dirty="0" smtClean="0"/>
              <a:t>Maintain modularity</a:t>
            </a:r>
          </a:p>
          <a:p>
            <a:pPr lvl="1"/>
            <a:r>
              <a:rPr lang="en-US" dirty="0" smtClean="0"/>
              <a:t>Consider environment</a:t>
            </a:r>
          </a:p>
          <a:p>
            <a:pPr lvl="1"/>
            <a:r>
              <a:rPr lang="en-US" dirty="0" smtClean="0"/>
              <a:t>Focus on value</a:t>
            </a:r>
          </a:p>
          <a:p>
            <a:pPr lvl="1"/>
            <a:r>
              <a:rPr lang="en-US" dirty="0" smtClean="0"/>
              <a:t>Protect privacy and security</a:t>
            </a:r>
          </a:p>
          <a:p>
            <a:r>
              <a:rPr lang="en-US" dirty="0" smtClean="0"/>
              <a:t>10 Year Plan</a:t>
            </a:r>
          </a:p>
          <a:p>
            <a:pPr lvl="1"/>
            <a:r>
              <a:rPr lang="en-US" dirty="0" smtClean="0"/>
              <a:t>3 Years: Send, receive, find, and use health information to improve health care quality</a:t>
            </a:r>
          </a:p>
          <a:p>
            <a:pPr lvl="1"/>
            <a:r>
              <a:rPr lang="en-US" dirty="0" smtClean="0"/>
              <a:t>6 Years: Use information to improve health care quality and lower cost</a:t>
            </a:r>
          </a:p>
          <a:p>
            <a:pPr lvl="1"/>
            <a:r>
              <a:rPr lang="en-US" dirty="0" smtClean="0"/>
              <a:t>10 Years: Learning health system</a:t>
            </a:r>
            <a:endParaRPr lang="en-US" dirty="0"/>
          </a:p>
        </p:txBody>
      </p:sp>
      <p:sp>
        <p:nvSpPr>
          <p:cNvPr id="3" name="Footer Placeholder 2"/>
          <p:cNvSpPr>
            <a:spLocks noGrp="1"/>
          </p:cNvSpPr>
          <p:nvPr>
            <p:ph type="ftr" sz="quarter" idx="10"/>
          </p:nvPr>
        </p:nvSpPr>
        <p:spPr/>
        <p:txBody>
          <a:bodyPr/>
          <a:lstStyle/>
          <a:p>
            <a:pPr>
              <a:defRPr/>
            </a:pPr>
            <a:r>
              <a:rPr lang="en-US" dirty="0" smtClean="0"/>
              <a:t>ONC Ten-Year Vision</a:t>
            </a:r>
            <a:endParaRPr lang="en-US" dirty="0"/>
          </a:p>
        </p:txBody>
      </p:sp>
      <p:sp>
        <p:nvSpPr>
          <p:cNvPr id="4" name="Slide Number Placeholder 3"/>
          <p:cNvSpPr>
            <a:spLocks noGrp="1"/>
          </p:cNvSpPr>
          <p:nvPr>
            <p:ph type="sldNum" sz="quarter" idx="11"/>
          </p:nvPr>
        </p:nvSpPr>
        <p:spPr/>
        <p:txBody>
          <a:bodyPr/>
          <a:lstStyle/>
          <a:p>
            <a:pPr>
              <a:defRPr/>
            </a:pPr>
            <a:fld id="{DB687B8B-0CC4-45DF-A12E-8B8FAF3FB492}" type="slidenum">
              <a:rPr lang="en-US" smtClean="0"/>
              <a:pPr>
                <a:defRPr/>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April 2014: </a:t>
            </a:r>
            <a:r>
              <a:rPr lang="en-US" dirty="0" smtClean="0">
                <a:hlinkClick r:id="rId2"/>
              </a:rPr>
              <a:t>JASON Report</a:t>
            </a:r>
            <a:endParaRPr lang="en-US" dirty="0" smtClean="0"/>
          </a:p>
          <a:p>
            <a:pPr lvl="1"/>
            <a:r>
              <a:rPr lang="en-US" sz="1800" dirty="0" smtClean="0"/>
              <a:t>Overarching software architecture for a health data infrastructure</a:t>
            </a:r>
          </a:p>
          <a:p>
            <a:pPr lvl="1"/>
            <a:r>
              <a:rPr lang="en-US" sz="1800" dirty="0" smtClean="0"/>
              <a:t>Requirements for EHR software vendors to develop, publish, certify APIs to facilitate exchange</a:t>
            </a:r>
          </a:p>
          <a:p>
            <a:r>
              <a:rPr lang="en-US" dirty="0" smtClean="0"/>
              <a:t>May 2014: </a:t>
            </a:r>
            <a:r>
              <a:rPr lang="en-US" dirty="0" smtClean="0">
                <a:hlinkClick r:id="rId3"/>
              </a:rPr>
              <a:t>PCAST Report</a:t>
            </a:r>
            <a:endParaRPr lang="en-US" dirty="0" smtClean="0"/>
          </a:p>
          <a:p>
            <a:pPr lvl="1"/>
            <a:r>
              <a:rPr lang="en-US" sz="1800" dirty="0" smtClean="0"/>
              <a:t>Reiterated 2010 PCAST recommendations</a:t>
            </a:r>
          </a:p>
          <a:p>
            <a:pPr lvl="1"/>
            <a:r>
              <a:rPr lang="en-US" sz="1800" dirty="0" smtClean="0"/>
              <a:t>Creation of health information infrastructure</a:t>
            </a:r>
          </a:p>
          <a:p>
            <a:pPr lvl="1"/>
            <a:r>
              <a:rPr lang="en-US" sz="1800" dirty="0" smtClean="0"/>
              <a:t>Development of universal exchange language that enables data to be shared</a:t>
            </a:r>
            <a:endParaRPr lang="en-US" sz="1800" dirty="0"/>
          </a:p>
        </p:txBody>
      </p:sp>
      <p:sp>
        <p:nvSpPr>
          <p:cNvPr id="3" name="Footer Placeholder 2"/>
          <p:cNvSpPr>
            <a:spLocks noGrp="1"/>
          </p:cNvSpPr>
          <p:nvPr>
            <p:ph type="ftr" sz="quarter" idx="10"/>
          </p:nvPr>
        </p:nvSpPr>
        <p:spPr/>
        <p:txBody>
          <a:bodyPr/>
          <a:lstStyle/>
          <a:p>
            <a:pPr>
              <a:defRPr/>
            </a:pPr>
            <a:r>
              <a:rPr lang="en-US" dirty="0" smtClean="0"/>
              <a:t>Recent Reports with New Approaches</a:t>
            </a:r>
            <a:endParaRPr lang="en-US" dirty="0"/>
          </a:p>
        </p:txBody>
      </p:sp>
      <p:sp>
        <p:nvSpPr>
          <p:cNvPr id="4" name="Slide Number Placeholder 3"/>
          <p:cNvSpPr>
            <a:spLocks noGrp="1"/>
          </p:cNvSpPr>
          <p:nvPr>
            <p:ph type="sldNum" sz="quarter" idx="11"/>
          </p:nvPr>
        </p:nvSpPr>
        <p:spPr/>
        <p:txBody>
          <a:bodyPr/>
          <a:lstStyle/>
          <a:p>
            <a:pPr>
              <a:defRPr/>
            </a:pPr>
            <a:fld id="{DB687B8B-0CC4-45DF-A12E-8B8FAF3FB492}" type="slidenum">
              <a:rPr lang="en-US" smtClean="0"/>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7818" y="969817"/>
            <a:ext cx="8686800" cy="5666509"/>
          </a:xfrm>
          <a:solidFill>
            <a:schemeClr val="bg1"/>
          </a:solidFill>
        </p:spPr>
        <p:txBody>
          <a:bodyPr/>
          <a:lstStyle/>
          <a:p>
            <a:r>
              <a:rPr lang="en-US" dirty="0" smtClean="0">
                <a:latin typeface="Verdana" pitchFamily="34" charset="0"/>
                <a:ea typeface="Verdana" pitchFamily="34" charset="0"/>
                <a:cs typeface="Verdana" pitchFamily="34" charset="0"/>
              </a:rPr>
              <a:t>February 2014 bipartisan, bicameral, tri-committee SGR </a:t>
            </a:r>
            <a:r>
              <a:rPr lang="en-US" dirty="0" smtClean="0">
                <a:latin typeface="Verdana" pitchFamily="34" charset="0"/>
                <a:ea typeface="Verdana" pitchFamily="34" charset="0"/>
                <a:cs typeface="Verdana" pitchFamily="34" charset="0"/>
                <a:hlinkClick r:id="rId2"/>
              </a:rPr>
              <a:t>legislation</a:t>
            </a:r>
            <a:endParaRPr lang="en-US" dirty="0" smtClean="0">
              <a:latin typeface="Verdana" pitchFamily="34" charset="0"/>
              <a:ea typeface="Verdana" pitchFamily="34" charset="0"/>
              <a:cs typeface="Verdana" pitchFamily="34" charset="0"/>
            </a:endParaRPr>
          </a:p>
          <a:p>
            <a:pPr lvl="1"/>
            <a:r>
              <a:rPr lang="en-US" sz="1600" b="0" dirty="0" smtClean="0">
                <a:latin typeface="Verdana" pitchFamily="34" charset="0"/>
                <a:ea typeface="Verdana" pitchFamily="34" charset="0"/>
                <a:cs typeface="Verdana" pitchFamily="34" charset="0"/>
              </a:rPr>
              <a:t>Establishes a date certain by which there should be “widespread exchange of health information through interoperable certified EHR technology nationwide”</a:t>
            </a:r>
          </a:p>
          <a:p>
            <a:pPr lvl="1"/>
            <a:r>
              <a:rPr lang="en-US" sz="1600" b="0" dirty="0" smtClean="0">
                <a:latin typeface="Verdana" pitchFamily="34" charset="0"/>
                <a:ea typeface="Verdana" pitchFamily="34" charset="0"/>
                <a:cs typeface="Verdana" pitchFamily="34" charset="0"/>
              </a:rPr>
              <a:t>Requires actions, which could include adjustments in incentive payments and criteria for decertifying EHR technology products, if such goals are not achieved</a:t>
            </a:r>
          </a:p>
          <a:p>
            <a:pPr lvl="1"/>
            <a:r>
              <a:rPr lang="en-US" sz="1600" b="0" dirty="0" smtClean="0">
                <a:latin typeface="Verdana" pitchFamily="34" charset="0"/>
                <a:ea typeface="Verdana" pitchFamily="34" charset="0"/>
                <a:cs typeface="Verdana" pitchFamily="34" charset="0"/>
              </a:rPr>
              <a:t>Contains provisions to prevent the blocking of information sharing, requiring providers to attest that they have not knowingly and willfully taken any action to limit or restrict the compatibility or interoperability of certified EHR technology</a:t>
            </a:r>
            <a:endParaRPr lang="en-US" sz="1600" dirty="0" smtClean="0">
              <a:latin typeface="Verdana" pitchFamily="34" charset="0"/>
              <a:cs typeface="Verdana" pitchFamily="34" charset="0"/>
            </a:endParaRPr>
          </a:p>
          <a:p>
            <a:r>
              <a:rPr lang="en-US" dirty="0" smtClean="0">
                <a:latin typeface="Verdana" pitchFamily="34" charset="0"/>
                <a:ea typeface="Verdana" pitchFamily="34" charset="0"/>
                <a:cs typeface="Verdana" pitchFamily="34" charset="0"/>
              </a:rPr>
              <a:t>July 2014 Senate Appropriations Committee </a:t>
            </a:r>
            <a:r>
              <a:rPr lang="en-US" dirty="0" smtClean="0">
                <a:latin typeface="Verdana" pitchFamily="34" charset="0"/>
                <a:ea typeface="Verdana" pitchFamily="34" charset="0"/>
                <a:cs typeface="Verdana" pitchFamily="34" charset="0"/>
                <a:hlinkClick r:id="rId3"/>
              </a:rPr>
              <a:t>report </a:t>
            </a:r>
            <a:r>
              <a:rPr lang="en-US" dirty="0" smtClean="0">
                <a:latin typeface="Verdana" pitchFamily="34" charset="0"/>
                <a:ea typeface="Verdana" pitchFamily="34" charset="0"/>
                <a:cs typeface="Verdana" pitchFamily="34" charset="0"/>
              </a:rPr>
              <a:t>accompanying the Labor-HHS 2015 spending bill</a:t>
            </a:r>
          </a:p>
          <a:p>
            <a:pPr lvl="1"/>
            <a:r>
              <a:rPr lang="en-US" sz="1600" dirty="0" smtClean="0">
                <a:latin typeface="Verdana" pitchFamily="34" charset="0"/>
                <a:cs typeface="Verdana" pitchFamily="34" charset="0"/>
              </a:rPr>
              <a:t>Contains provisions designed to discourage information blocking by decertifying EHR products</a:t>
            </a:r>
          </a:p>
          <a:p>
            <a:pPr lvl="1"/>
            <a:r>
              <a:rPr lang="en-US" sz="1600" b="0" dirty="0" smtClean="0">
                <a:latin typeface="Verdana" pitchFamily="34" charset="0"/>
                <a:ea typeface="Verdana" pitchFamily="34" charset="0"/>
                <a:cs typeface="Verdana" pitchFamily="34" charset="0"/>
              </a:rPr>
              <a:t>Requires reporting of EHR companies and providers who engage in information blocking</a:t>
            </a:r>
          </a:p>
          <a:p>
            <a:pPr lvl="1"/>
            <a:r>
              <a:rPr lang="en-US" sz="1600" dirty="0" smtClean="0">
                <a:latin typeface="Verdana" pitchFamily="34" charset="0"/>
                <a:cs typeface="Verdana" pitchFamily="34" charset="0"/>
              </a:rPr>
              <a:t>Requires submission of report on challenges and barriers to interoperability</a:t>
            </a:r>
            <a:endParaRPr lang="en-US" sz="1600" b="0" dirty="0" smtClean="0">
              <a:latin typeface="Verdana" pitchFamily="34" charset="0"/>
              <a:ea typeface="Verdana" pitchFamily="34" charset="0"/>
              <a:cs typeface="Verdana" pitchFamily="34" charset="0"/>
            </a:endParaRPr>
          </a:p>
          <a:p>
            <a:endParaRPr lang="en-US" b="0" dirty="0">
              <a:latin typeface="Verdana" pitchFamily="34" charset="0"/>
              <a:ea typeface="Verdana" pitchFamily="34" charset="0"/>
              <a:cs typeface="Verdana" pitchFamily="34" charset="0"/>
            </a:endParaRPr>
          </a:p>
        </p:txBody>
      </p:sp>
      <p:sp>
        <p:nvSpPr>
          <p:cNvPr id="3" name="Footer Placeholder 2"/>
          <p:cNvSpPr>
            <a:spLocks noGrp="1"/>
          </p:cNvSpPr>
          <p:nvPr>
            <p:ph type="ftr" sz="quarter" idx="10"/>
          </p:nvPr>
        </p:nvSpPr>
        <p:spPr/>
        <p:txBody>
          <a:bodyPr/>
          <a:lstStyle/>
          <a:p>
            <a:pPr>
              <a:defRPr/>
            </a:pPr>
            <a:r>
              <a:rPr lang="en-US" dirty="0" smtClean="0"/>
              <a:t>Recent Legislative Language</a:t>
            </a:r>
            <a:endParaRPr lang="en-US" dirty="0"/>
          </a:p>
        </p:txBody>
      </p:sp>
      <p:sp>
        <p:nvSpPr>
          <p:cNvPr id="4" name="Slide Number Placeholder 3"/>
          <p:cNvSpPr>
            <a:spLocks noGrp="1"/>
          </p:cNvSpPr>
          <p:nvPr>
            <p:ph type="sldNum" sz="quarter" idx="11"/>
          </p:nvPr>
        </p:nvSpPr>
        <p:spPr/>
        <p:txBody>
          <a:bodyPr/>
          <a:lstStyle/>
          <a:p>
            <a:pPr>
              <a:defRPr/>
            </a:pPr>
            <a:fld id="{DB687B8B-0CC4-45DF-A12E-8B8FAF3FB492}" type="slidenum">
              <a:rPr lang="en-US" smtClean="0"/>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199" y="955965"/>
            <a:ext cx="8506691" cy="5527962"/>
          </a:xfrm>
          <a:solidFill>
            <a:schemeClr val="bg1"/>
          </a:solidFill>
        </p:spPr>
        <p:txBody>
          <a:bodyPr/>
          <a:lstStyle/>
          <a:p>
            <a:pPr>
              <a:buFont typeface="+mj-lt"/>
              <a:buAutoNum type="arabicPeriod"/>
            </a:pPr>
            <a:r>
              <a:rPr lang="en-US" sz="1600" b="0" dirty="0" smtClean="0">
                <a:latin typeface="Verdana" pitchFamily="34" charset="0"/>
                <a:ea typeface="Verdana" pitchFamily="34" charset="0"/>
                <a:cs typeface="Verdana" pitchFamily="34" charset="0"/>
              </a:rPr>
              <a:t>Inclusion of special terms and conditions in CMMI demonstration programs associated with delivery system and payment reforms that would require electronic information sharing to support coordination and management of services and to monitor the quality of care.</a:t>
            </a:r>
          </a:p>
          <a:p>
            <a:pPr>
              <a:buFont typeface="+mj-lt"/>
              <a:buAutoNum type="arabicPeriod"/>
            </a:pPr>
            <a:r>
              <a:rPr lang="en-US" sz="1600" b="0" dirty="0" smtClean="0">
                <a:latin typeface="Verdana" pitchFamily="34" charset="0"/>
                <a:ea typeface="Verdana" pitchFamily="34" charset="0"/>
                <a:cs typeface="Verdana" pitchFamily="34" charset="0"/>
              </a:rPr>
              <a:t>Leveraging state use of the Federal Medical Assistance Percentages (FMAP) at the 90/10 matching level to support health information exchange activities.*</a:t>
            </a:r>
          </a:p>
          <a:p>
            <a:pPr>
              <a:buFont typeface="+mj-lt"/>
              <a:buAutoNum type="arabicPeriod"/>
            </a:pPr>
            <a:r>
              <a:rPr lang="en-US" sz="1600" b="0" dirty="0" smtClean="0">
                <a:latin typeface="Verdana" pitchFamily="34" charset="0"/>
                <a:ea typeface="Verdana" pitchFamily="34" charset="0"/>
                <a:cs typeface="Verdana" pitchFamily="34" charset="0"/>
              </a:rPr>
              <a:t>Addition of new requirements within CMS Conditions of Participation or Coverage for a wide range of health care organizations, to ensure timely electronic exchange of information to support patient admissions, discharge, and transfers as well as care planning to ensure continuity of care across inpatient, post-acute, and long-term care settings.</a:t>
            </a:r>
          </a:p>
          <a:p>
            <a:pPr>
              <a:buFont typeface="+mj-lt"/>
              <a:buAutoNum type="arabicPeriod"/>
            </a:pPr>
            <a:r>
              <a:rPr lang="en-US" sz="1600" b="0" dirty="0" smtClean="0">
                <a:latin typeface="Verdana" pitchFamily="34" charset="0"/>
                <a:ea typeface="Verdana" pitchFamily="34" charset="0"/>
                <a:cs typeface="Verdana" pitchFamily="34" charset="0"/>
              </a:rPr>
              <a:t>Inclusion of requirements for ACOs under the Medicare Shared Savings Program.</a:t>
            </a:r>
          </a:p>
          <a:p>
            <a:pPr>
              <a:buFont typeface="+mj-lt"/>
              <a:buAutoNum type="arabicPeriod"/>
            </a:pPr>
            <a:r>
              <a:rPr lang="en-US" sz="1600" b="0" dirty="0" smtClean="0">
                <a:latin typeface="Verdana" pitchFamily="34" charset="0"/>
                <a:ea typeface="Verdana" pitchFamily="34" charset="0"/>
                <a:cs typeface="Verdana" pitchFamily="34" charset="0"/>
              </a:rPr>
              <a:t>Inclusion of requirements for those participating in CMMI pilot programs, including the Bundled Payments for Care Improvement Initiative, Comprehensive Primary Care Initiative, the Pioneer ACO model, and the State Innovation Model Initiative.</a:t>
            </a:r>
          </a:p>
          <a:p>
            <a:pPr>
              <a:buFont typeface="+mj-lt"/>
              <a:buAutoNum type="arabicPeriod"/>
            </a:pPr>
            <a:r>
              <a:rPr lang="en-US" sz="1600" b="0" dirty="0" smtClean="0">
                <a:latin typeface="Verdana" pitchFamily="34" charset="0"/>
                <a:ea typeface="Verdana" pitchFamily="34" charset="0"/>
                <a:cs typeface="Verdana" pitchFamily="34" charset="0"/>
              </a:rPr>
              <a:t>Inclusion of new measures in the Consumer Assessment of Healthcare Providers and Systems (CAHPS) survey to encourage improved beneficiary access to their personal health information.</a:t>
            </a:r>
          </a:p>
          <a:p>
            <a:endParaRPr lang="en-US" dirty="0"/>
          </a:p>
        </p:txBody>
      </p:sp>
      <p:sp>
        <p:nvSpPr>
          <p:cNvPr id="3" name="Footer Placeholder 2"/>
          <p:cNvSpPr>
            <a:spLocks noGrp="1"/>
          </p:cNvSpPr>
          <p:nvPr>
            <p:ph type="ftr" sz="quarter" idx="10"/>
          </p:nvPr>
        </p:nvSpPr>
        <p:spPr/>
        <p:txBody>
          <a:bodyPr/>
          <a:lstStyle/>
          <a:p>
            <a:pPr>
              <a:defRPr/>
            </a:pPr>
            <a:r>
              <a:rPr lang="en-US" dirty="0" smtClean="0"/>
              <a:t>Options Outlined in HHS March 2013 RFI</a:t>
            </a:r>
            <a:endParaRPr lang="en-US" dirty="0"/>
          </a:p>
        </p:txBody>
      </p:sp>
      <p:sp>
        <p:nvSpPr>
          <p:cNvPr id="4" name="Slide Number Placeholder 3"/>
          <p:cNvSpPr>
            <a:spLocks noGrp="1"/>
          </p:cNvSpPr>
          <p:nvPr>
            <p:ph type="sldNum" sz="quarter" idx="11"/>
          </p:nvPr>
        </p:nvSpPr>
        <p:spPr/>
        <p:txBody>
          <a:bodyPr/>
          <a:lstStyle/>
          <a:p>
            <a:pPr>
              <a:defRPr/>
            </a:pPr>
            <a:fld id="{DB687B8B-0CC4-45DF-A12E-8B8FAF3FB492}" type="slidenum">
              <a:rPr lang="en-US" smtClean="0"/>
              <a:pPr>
                <a:defRPr/>
              </a:pPr>
              <a:t>23</a:t>
            </a:fld>
            <a:endParaRPr lang="en-US" dirty="0"/>
          </a:p>
        </p:txBody>
      </p:sp>
      <p:sp>
        <p:nvSpPr>
          <p:cNvPr id="5" name="TextBox 4"/>
          <p:cNvSpPr txBox="1"/>
          <p:nvPr/>
        </p:nvSpPr>
        <p:spPr>
          <a:xfrm>
            <a:off x="457199" y="6308559"/>
            <a:ext cx="2650084" cy="338554"/>
          </a:xfrm>
          <a:prstGeom prst="rect">
            <a:avLst/>
          </a:prstGeom>
          <a:noFill/>
        </p:spPr>
        <p:txBody>
          <a:bodyPr wrap="none" rtlCol="0">
            <a:spAutoFit/>
          </a:bodyPr>
          <a:lstStyle/>
          <a:p>
            <a:r>
              <a:rPr lang="en-US" sz="1600" dirty="0" smtClean="0">
                <a:solidFill>
                  <a:srgbClr val="002060"/>
                </a:solidFill>
                <a:latin typeface="Verdana" pitchFamily="34" charset="0"/>
                <a:ea typeface="Verdana" pitchFamily="34" charset="0"/>
                <a:cs typeface="Verdana" pitchFamily="34" charset="0"/>
              </a:rPr>
              <a:t>*Only one implemented</a:t>
            </a:r>
            <a:endParaRPr lang="en-US" sz="1600" dirty="0">
              <a:solidFill>
                <a:srgbClr val="002060"/>
              </a:solidFill>
              <a:latin typeface="Verdana" pitchFamily="34" charset="0"/>
              <a:ea typeface="Verdana" pitchFamily="34" charset="0"/>
              <a:cs typeface="Verdana"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Where Do We Go From Here?</a:t>
            </a:r>
            <a:endParaRPr lang="en-US" b="1" dirty="0">
              <a:solidFill>
                <a:srgbClr val="002060"/>
              </a:solidFill>
            </a:endParaRPr>
          </a:p>
        </p:txBody>
      </p:sp>
      <p:sp>
        <p:nvSpPr>
          <p:cNvPr id="3" name="Slide Number Placeholder 2"/>
          <p:cNvSpPr>
            <a:spLocks noGrp="1"/>
          </p:cNvSpPr>
          <p:nvPr>
            <p:ph type="sldNum" sz="quarter" idx="10"/>
          </p:nvPr>
        </p:nvSpPr>
        <p:spPr/>
        <p:txBody>
          <a:bodyPr/>
          <a:lstStyle/>
          <a:p>
            <a:pPr>
              <a:defRPr/>
            </a:pPr>
            <a:fld id="{04A37A35-59DC-4080-ACC1-ED623F3CAAB1}" type="slidenum">
              <a:rPr lang="en-US" smtClean="0"/>
              <a:pPr>
                <a:defRPr/>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Verdana" pitchFamily="34" charset="0"/>
                <a:ea typeface="Verdana" pitchFamily="34" charset="0"/>
                <a:cs typeface="Verdana" pitchFamily="34" charset="0"/>
              </a:rPr>
              <a:t>Absent any action…we will simply continue with the status quo</a:t>
            </a:r>
          </a:p>
          <a:p>
            <a:r>
              <a:rPr lang="en-US" dirty="0" smtClean="0">
                <a:latin typeface="Verdana" pitchFamily="34" charset="0"/>
                <a:ea typeface="Verdana" pitchFamily="34" charset="0"/>
                <a:cs typeface="Verdana" pitchFamily="34" charset="0"/>
              </a:rPr>
              <a:t>Actions fall into three primary categories</a:t>
            </a:r>
          </a:p>
          <a:p>
            <a:pPr lvl="1"/>
            <a:r>
              <a:rPr lang="en-US" sz="2000" dirty="0" smtClean="0">
                <a:latin typeface="Verdana" pitchFamily="34" charset="0"/>
                <a:ea typeface="Verdana" pitchFamily="34" charset="0"/>
                <a:cs typeface="Verdana" pitchFamily="34" charset="0"/>
              </a:rPr>
              <a:t>Legislative</a:t>
            </a:r>
          </a:p>
          <a:p>
            <a:pPr lvl="1"/>
            <a:r>
              <a:rPr lang="en-US" sz="2000" dirty="0" smtClean="0">
                <a:latin typeface="Verdana" pitchFamily="34" charset="0"/>
                <a:ea typeface="Verdana" pitchFamily="34" charset="0"/>
                <a:cs typeface="Verdana" pitchFamily="34" charset="0"/>
              </a:rPr>
              <a:t>Executive Branch</a:t>
            </a:r>
          </a:p>
          <a:p>
            <a:pPr lvl="1"/>
            <a:r>
              <a:rPr lang="en-US" sz="2000" dirty="0" smtClean="0">
                <a:latin typeface="Verdana" pitchFamily="34" charset="0"/>
                <a:ea typeface="Verdana" pitchFamily="34" charset="0"/>
                <a:cs typeface="Verdana" pitchFamily="34" charset="0"/>
              </a:rPr>
              <a:t>Private Sector-Driven</a:t>
            </a:r>
          </a:p>
          <a:p>
            <a:r>
              <a:rPr lang="en-US" dirty="0" smtClean="0">
                <a:latin typeface="Verdana" pitchFamily="34" charset="0"/>
                <a:ea typeface="Verdana" pitchFamily="34" charset="0"/>
                <a:cs typeface="Verdana" pitchFamily="34" charset="0"/>
              </a:rPr>
              <a:t>One thing we know for sure</a:t>
            </a:r>
          </a:p>
          <a:p>
            <a:pPr lvl="1"/>
            <a:r>
              <a:rPr lang="en-US" sz="2000" dirty="0" smtClean="0">
                <a:latin typeface="Verdana" pitchFamily="34" charset="0"/>
                <a:ea typeface="Verdana" pitchFamily="34" charset="0"/>
                <a:cs typeface="Verdana" pitchFamily="34" charset="0"/>
              </a:rPr>
              <a:t>We will not get to truly a higher quality, more cost-effective, patient-centered health care system </a:t>
            </a:r>
            <a:r>
              <a:rPr lang="en-US" sz="2000" b="1" dirty="0" smtClean="0">
                <a:latin typeface="Verdana" pitchFamily="34" charset="0"/>
                <a:ea typeface="Verdana" pitchFamily="34" charset="0"/>
                <a:cs typeface="Verdana" pitchFamily="34" charset="0"/>
              </a:rPr>
              <a:t>until we solve this problem</a:t>
            </a:r>
          </a:p>
        </p:txBody>
      </p:sp>
      <p:sp>
        <p:nvSpPr>
          <p:cNvPr id="3" name="Footer Placeholder 2"/>
          <p:cNvSpPr>
            <a:spLocks noGrp="1"/>
          </p:cNvSpPr>
          <p:nvPr>
            <p:ph type="ftr" sz="quarter" idx="10"/>
          </p:nvPr>
        </p:nvSpPr>
        <p:spPr/>
        <p:txBody>
          <a:bodyPr/>
          <a:lstStyle/>
          <a:p>
            <a:pPr>
              <a:defRPr/>
            </a:pPr>
            <a:r>
              <a:rPr lang="en-US" dirty="0" smtClean="0"/>
              <a:t>Closing Remarks</a:t>
            </a:r>
            <a:endParaRPr lang="en-US" dirty="0"/>
          </a:p>
        </p:txBody>
      </p:sp>
      <p:sp>
        <p:nvSpPr>
          <p:cNvPr id="4" name="Slide Number Placeholder 3"/>
          <p:cNvSpPr>
            <a:spLocks noGrp="1"/>
          </p:cNvSpPr>
          <p:nvPr>
            <p:ph type="sldNum" sz="quarter" idx="11"/>
          </p:nvPr>
        </p:nvSpPr>
        <p:spPr/>
        <p:txBody>
          <a:bodyPr/>
          <a:lstStyle/>
          <a:p>
            <a:pPr>
              <a:defRPr/>
            </a:pPr>
            <a:fld id="{DB687B8B-0CC4-45DF-A12E-8B8FAF3FB492}" type="slidenum">
              <a:rPr lang="en-US" smtClean="0"/>
              <a:pPr>
                <a:defRPr/>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xfrm>
            <a:off x="722313" y="1590675"/>
            <a:ext cx="7772400" cy="3048000"/>
          </a:xfrm>
          <a:noFill/>
          <a:ln>
            <a:miter lim="800000"/>
            <a:headEnd/>
            <a:tailEnd/>
          </a:ln>
        </p:spPr>
        <p:txBody>
          <a:bodyPr vert="horz" wrap="square" lIns="91440" tIns="45720" rIns="91440" bIns="45720" numCol="1" anchorCtr="0" compatLnSpc="1">
            <a:prstTxWarp prst="textNoShape">
              <a:avLst/>
            </a:prstTxWarp>
          </a:bodyPr>
          <a:lstStyle/>
          <a:p>
            <a:pPr algn="ctr" eaLnBrk="1" hangingPunct="1"/>
            <a:r>
              <a:rPr lang="en-US" sz="2400" b="1" dirty="0" smtClean="0">
                <a:solidFill>
                  <a:srgbClr val="002060"/>
                </a:solidFill>
                <a:latin typeface="Verdana" pitchFamily="34" charset="0"/>
                <a:ea typeface="Verdana" pitchFamily="34" charset="0"/>
                <a:cs typeface="Verdana" pitchFamily="34" charset="0"/>
              </a:rPr>
              <a:t>Thank You!</a:t>
            </a:r>
            <a:r>
              <a:rPr lang="en-US" sz="2400" dirty="0" smtClean="0">
                <a:solidFill>
                  <a:srgbClr val="002060"/>
                </a:solidFill>
                <a:latin typeface="Verdana" pitchFamily="34" charset="0"/>
                <a:ea typeface="Verdana" pitchFamily="34" charset="0"/>
                <a:cs typeface="Verdana" pitchFamily="34" charset="0"/>
              </a:rPr>
              <a:t/>
            </a:r>
            <a:br>
              <a:rPr lang="en-US" sz="2400" dirty="0" smtClean="0">
                <a:solidFill>
                  <a:srgbClr val="002060"/>
                </a:solidFill>
                <a:latin typeface="Verdana" pitchFamily="34" charset="0"/>
                <a:ea typeface="Verdana" pitchFamily="34" charset="0"/>
                <a:cs typeface="Verdana" pitchFamily="34" charset="0"/>
              </a:rPr>
            </a:br>
            <a:r>
              <a:rPr lang="en-US" sz="2400" dirty="0" smtClean="0">
                <a:solidFill>
                  <a:srgbClr val="002060"/>
                </a:solidFill>
                <a:latin typeface="Verdana" pitchFamily="34" charset="0"/>
                <a:ea typeface="Verdana" pitchFamily="34" charset="0"/>
                <a:cs typeface="Verdana" pitchFamily="34" charset="0"/>
              </a:rPr>
              <a:t/>
            </a:r>
            <a:br>
              <a:rPr lang="en-US" sz="2400" dirty="0" smtClean="0">
                <a:solidFill>
                  <a:srgbClr val="002060"/>
                </a:solidFill>
                <a:latin typeface="Verdana" pitchFamily="34" charset="0"/>
                <a:ea typeface="Verdana" pitchFamily="34" charset="0"/>
                <a:cs typeface="Verdana" pitchFamily="34" charset="0"/>
              </a:rPr>
            </a:br>
            <a:r>
              <a:rPr lang="en-US" sz="2400" dirty="0" smtClean="0">
                <a:solidFill>
                  <a:srgbClr val="002060"/>
                </a:solidFill>
                <a:latin typeface="Verdana" pitchFamily="34" charset="0"/>
                <a:ea typeface="Verdana" pitchFamily="34" charset="0"/>
                <a:cs typeface="Verdana" pitchFamily="34" charset="0"/>
              </a:rPr>
              <a:t>Janet Marchibroda </a:t>
            </a:r>
            <a:r>
              <a:rPr lang="en-US" sz="2400" b="1" dirty="0" smtClean="0">
                <a:solidFill>
                  <a:srgbClr val="002060"/>
                </a:solidFill>
                <a:latin typeface="Verdana" pitchFamily="34" charset="0"/>
                <a:ea typeface="Verdana" pitchFamily="34" charset="0"/>
                <a:cs typeface="Verdana" pitchFamily="34" charset="0"/>
              </a:rPr>
              <a:t/>
            </a:r>
            <a:br>
              <a:rPr lang="en-US" sz="2400" b="1" dirty="0" smtClean="0">
                <a:solidFill>
                  <a:srgbClr val="002060"/>
                </a:solidFill>
                <a:latin typeface="Verdana" pitchFamily="34" charset="0"/>
                <a:ea typeface="Verdana" pitchFamily="34" charset="0"/>
                <a:cs typeface="Verdana" pitchFamily="34" charset="0"/>
              </a:rPr>
            </a:br>
            <a:r>
              <a:rPr lang="en-US" sz="2400" dirty="0" smtClean="0">
                <a:solidFill>
                  <a:srgbClr val="002060"/>
                </a:solidFill>
                <a:latin typeface="Verdana" pitchFamily="34" charset="0"/>
                <a:ea typeface="Verdana" pitchFamily="34" charset="0"/>
                <a:cs typeface="Verdana" pitchFamily="34" charset="0"/>
              </a:rPr>
              <a:t>Bipartisan Policy Center</a:t>
            </a:r>
            <a:br>
              <a:rPr lang="en-US" sz="2400" dirty="0" smtClean="0">
                <a:solidFill>
                  <a:srgbClr val="002060"/>
                </a:solidFill>
                <a:latin typeface="Verdana" pitchFamily="34" charset="0"/>
                <a:ea typeface="Verdana" pitchFamily="34" charset="0"/>
                <a:cs typeface="Verdana" pitchFamily="34" charset="0"/>
              </a:rPr>
            </a:br>
            <a:r>
              <a:rPr lang="en-US" sz="2400" dirty="0" smtClean="0">
                <a:solidFill>
                  <a:srgbClr val="002060"/>
                </a:solidFill>
                <a:latin typeface="Verdana" pitchFamily="34" charset="0"/>
                <a:ea typeface="Verdana" pitchFamily="34" charset="0"/>
                <a:cs typeface="Verdana" pitchFamily="34" charset="0"/>
              </a:rPr>
              <a:t>1225 Eye Street, N.W., Suite 1000</a:t>
            </a:r>
            <a:br>
              <a:rPr lang="en-US" sz="2400" dirty="0" smtClean="0">
                <a:solidFill>
                  <a:srgbClr val="002060"/>
                </a:solidFill>
                <a:latin typeface="Verdana" pitchFamily="34" charset="0"/>
                <a:ea typeface="Verdana" pitchFamily="34" charset="0"/>
                <a:cs typeface="Verdana" pitchFamily="34" charset="0"/>
              </a:rPr>
            </a:br>
            <a:r>
              <a:rPr lang="en-US" sz="2400" dirty="0" smtClean="0">
                <a:solidFill>
                  <a:srgbClr val="002060"/>
                </a:solidFill>
                <a:latin typeface="Verdana" pitchFamily="34" charset="0"/>
                <a:ea typeface="Verdana" pitchFamily="34" charset="0"/>
                <a:cs typeface="Verdana" pitchFamily="34" charset="0"/>
              </a:rPr>
              <a:t>Washington, D.C. 20005</a:t>
            </a:r>
            <a:br>
              <a:rPr lang="en-US" sz="2400" dirty="0" smtClean="0">
                <a:solidFill>
                  <a:srgbClr val="002060"/>
                </a:solidFill>
                <a:latin typeface="Verdana" pitchFamily="34" charset="0"/>
                <a:ea typeface="Verdana" pitchFamily="34" charset="0"/>
                <a:cs typeface="Verdana" pitchFamily="34" charset="0"/>
              </a:rPr>
            </a:br>
            <a:r>
              <a:rPr lang="en-US" sz="2400" dirty="0" smtClean="0">
                <a:solidFill>
                  <a:srgbClr val="002060"/>
                </a:solidFill>
                <a:latin typeface="Verdana" pitchFamily="34" charset="0"/>
                <a:ea typeface="Verdana" pitchFamily="34" charset="0"/>
                <a:cs typeface="Verdana" pitchFamily="34" charset="0"/>
              </a:rPr>
              <a:t>202.379.1634</a:t>
            </a:r>
            <a:r>
              <a:rPr lang="en-US" sz="2400" b="1" dirty="0" smtClean="0">
                <a:solidFill>
                  <a:srgbClr val="002060"/>
                </a:solidFill>
                <a:latin typeface="Verdana" pitchFamily="34" charset="0"/>
                <a:ea typeface="Verdana" pitchFamily="34" charset="0"/>
                <a:cs typeface="Verdana" pitchFamily="34" charset="0"/>
              </a:rPr>
              <a:t/>
            </a:r>
            <a:br>
              <a:rPr lang="en-US" sz="2400" b="1" dirty="0" smtClean="0">
                <a:solidFill>
                  <a:srgbClr val="002060"/>
                </a:solidFill>
                <a:latin typeface="Verdana" pitchFamily="34" charset="0"/>
                <a:ea typeface="Verdana" pitchFamily="34" charset="0"/>
                <a:cs typeface="Verdana" pitchFamily="34" charset="0"/>
              </a:rPr>
            </a:br>
            <a:r>
              <a:rPr lang="en-US" sz="2400" dirty="0" smtClean="0">
                <a:solidFill>
                  <a:srgbClr val="002060"/>
                </a:solidFill>
                <a:latin typeface="Verdana" pitchFamily="34" charset="0"/>
                <a:ea typeface="Verdana" pitchFamily="34" charset="0"/>
                <a:cs typeface="Verdana" pitchFamily="34" charset="0"/>
              </a:rPr>
              <a:t>jmarchibroda@bipartisanpolicy.org</a:t>
            </a:r>
          </a:p>
        </p:txBody>
      </p:sp>
      <p:sp>
        <p:nvSpPr>
          <p:cNvPr id="55299" name="Slide Number Placeholder 2"/>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6EA2F9E4-6676-4F78-84B0-DBB93EAB1FA0}" type="slidenum">
              <a:rPr lang="en-US" smtClean="0"/>
              <a:pPr fontAlgn="base">
                <a:spcBef>
                  <a:spcPct val="0"/>
                </a:spcBef>
                <a:spcAft>
                  <a:spcPct val="0"/>
                </a:spcAft>
                <a:defRPr/>
              </a:pPr>
              <a:t>26</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2" y="1993900"/>
            <a:ext cx="7964487" cy="1362075"/>
          </a:xfrm>
        </p:spPr>
        <p:txBody>
          <a:bodyPr/>
          <a:lstStyle/>
          <a:p>
            <a:r>
              <a:rPr lang="en-US" b="1" dirty="0" smtClean="0">
                <a:solidFill>
                  <a:srgbClr val="002060"/>
                </a:solidFill>
              </a:rPr>
              <a:t>Why Interoperability and Electronic Information Sharing Matter….</a:t>
            </a:r>
            <a:r>
              <a:rPr lang="en-US" dirty="0" smtClean="0">
                <a:solidFill>
                  <a:srgbClr val="002060"/>
                </a:solidFill>
              </a:rPr>
              <a:t/>
            </a:r>
            <a:br>
              <a:rPr lang="en-US" dirty="0" smtClean="0">
                <a:solidFill>
                  <a:srgbClr val="002060"/>
                </a:solidFill>
              </a:rPr>
            </a:br>
            <a:r>
              <a:rPr lang="en-US" dirty="0" smtClean="0">
                <a:solidFill>
                  <a:srgbClr val="002060"/>
                </a:solidFill>
              </a:rPr>
              <a:t>High-Level View of BPC’s Work in This Area</a:t>
            </a:r>
            <a:endParaRPr lang="en-US" dirty="0">
              <a:solidFill>
                <a:srgbClr val="002060"/>
              </a:solidFill>
            </a:endParaRPr>
          </a:p>
        </p:txBody>
      </p:sp>
      <p:sp>
        <p:nvSpPr>
          <p:cNvPr id="3" name="Slide Number Placeholder 2"/>
          <p:cNvSpPr>
            <a:spLocks noGrp="1"/>
          </p:cNvSpPr>
          <p:nvPr>
            <p:ph type="sldNum" sz="quarter" idx="10"/>
          </p:nvPr>
        </p:nvSpPr>
        <p:spPr/>
        <p:txBody>
          <a:bodyPr/>
          <a:lstStyle/>
          <a:p>
            <a:pPr>
              <a:defRPr/>
            </a:pPr>
            <a:fld id="{04A37A35-59DC-4080-ACC1-ED623F3CAAB1}" type="slidenum">
              <a:rPr lang="en-US" smtClean="0"/>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smtClean="0"/>
              <a:t>BPC Explored Health IT Capabilities Needed for High Performance in Health Care</a:t>
            </a:r>
            <a:endParaRPr lang="en-US" dirty="0"/>
          </a:p>
        </p:txBody>
      </p:sp>
      <p:sp>
        <p:nvSpPr>
          <p:cNvPr id="16387" name="Slide Number Placeholder 3"/>
          <p:cNvSpPr>
            <a:spLocks noGrp="1"/>
          </p:cNvSpPr>
          <p:nvPr>
            <p:ph type="sldNum"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D8781F8-EA3B-498D-9321-D940DD4C270C}" type="slidenum">
              <a:rPr lang="en-US" smtClean="0">
                <a:latin typeface="Verdana" pitchFamily="34" charset="0"/>
                <a:cs typeface="Arial" charset="0"/>
              </a:rPr>
              <a:pPr fontAlgn="base">
                <a:spcBef>
                  <a:spcPct val="0"/>
                </a:spcBef>
                <a:spcAft>
                  <a:spcPct val="0"/>
                </a:spcAft>
              </a:pPr>
              <a:t>4</a:t>
            </a:fld>
            <a:endParaRPr lang="en-US" smtClean="0">
              <a:latin typeface="Verdana" pitchFamily="34" charset="0"/>
              <a:cs typeface="Arial" charset="0"/>
            </a:endParaRPr>
          </a:p>
        </p:txBody>
      </p:sp>
      <p:sp>
        <p:nvSpPr>
          <p:cNvPr id="16388" name="Content Placeholder 4"/>
          <p:cNvSpPr>
            <a:spLocks noGrp="1"/>
          </p:cNvSpPr>
          <p:nvPr>
            <p:ph idx="1"/>
          </p:nvPr>
        </p:nvSpPr>
        <p:spPr bwMode="auto">
          <a:xfrm>
            <a:off x="173038" y="1338263"/>
            <a:ext cx="8718550" cy="4435475"/>
          </a:xfrm>
          <a:ln>
            <a:miter lim="800000"/>
            <a:headEnd/>
            <a:tailEnd/>
          </a:ln>
        </p:spPr>
        <p:txBody>
          <a:bodyPr vert="horz" wrap="square" lIns="91440" tIns="45720" rIns="91440" bIns="45720" numCol="1" anchor="t" anchorCtr="0" compatLnSpc="1">
            <a:prstTxWarp prst="textNoShape">
              <a:avLst/>
            </a:prstTxWarp>
          </a:bodyPr>
          <a:lstStyle/>
          <a:p>
            <a:pPr>
              <a:defRPr/>
            </a:pPr>
            <a:r>
              <a:rPr lang="en-US" b="0" dirty="0" smtClean="0">
                <a:solidFill>
                  <a:srgbClr val="002060"/>
                </a:solidFill>
                <a:latin typeface="Verdana" pitchFamily="34" charset="0"/>
                <a:ea typeface="Verdana" pitchFamily="34" charset="0"/>
                <a:cs typeface="Verdana" pitchFamily="34" charset="0"/>
              </a:rPr>
              <a:t>BPC Task Force on Delivery System Reform and Health IT</a:t>
            </a:r>
          </a:p>
          <a:p>
            <a:pPr>
              <a:defRPr/>
            </a:pPr>
            <a:r>
              <a:rPr lang="en-US" b="0" dirty="0" smtClean="0">
                <a:solidFill>
                  <a:srgbClr val="002060"/>
                </a:solidFill>
                <a:latin typeface="Verdana" pitchFamily="34" charset="0"/>
                <a:ea typeface="Verdana" pitchFamily="34" charset="0"/>
                <a:cs typeface="Verdana" pitchFamily="34" charset="0"/>
              </a:rPr>
              <a:t>Led by BPC Health Project Co-Chairs and former Senate Majority Leaders Tom Daschle (D-SD) and Bill </a:t>
            </a:r>
            <a:r>
              <a:rPr lang="en-US" b="0" dirty="0" err="1" smtClean="0">
                <a:solidFill>
                  <a:srgbClr val="002060"/>
                </a:solidFill>
                <a:latin typeface="Verdana" pitchFamily="34" charset="0"/>
                <a:ea typeface="Verdana" pitchFamily="34" charset="0"/>
                <a:cs typeface="Verdana" pitchFamily="34" charset="0"/>
              </a:rPr>
              <a:t>Frist</a:t>
            </a:r>
            <a:r>
              <a:rPr lang="en-US" b="0" dirty="0" smtClean="0">
                <a:solidFill>
                  <a:srgbClr val="002060"/>
                </a:solidFill>
                <a:latin typeface="Verdana" pitchFamily="34" charset="0"/>
                <a:ea typeface="Verdana" pitchFamily="34" charset="0"/>
                <a:cs typeface="Verdana" pitchFamily="34" charset="0"/>
              </a:rPr>
              <a:t> (R-TN) and comprised of leaders across every sector of health care</a:t>
            </a:r>
          </a:p>
          <a:p>
            <a:pPr>
              <a:defRPr/>
            </a:pPr>
            <a:r>
              <a:rPr lang="en-US" b="0" dirty="0" smtClean="0">
                <a:solidFill>
                  <a:srgbClr val="002060"/>
                </a:solidFill>
                <a:latin typeface="Verdana" pitchFamily="34" charset="0"/>
                <a:ea typeface="Verdana" pitchFamily="34" charset="0"/>
                <a:cs typeface="Verdana" pitchFamily="34" charset="0"/>
              </a:rPr>
              <a:t>Informed by research and interviews with 40 high-performing organizations</a:t>
            </a:r>
          </a:p>
          <a:p>
            <a:pPr>
              <a:defRPr/>
            </a:pPr>
            <a:r>
              <a:rPr lang="en-US" b="0" dirty="0" smtClean="0">
                <a:solidFill>
                  <a:srgbClr val="002060"/>
                </a:solidFill>
                <a:latin typeface="Verdana" pitchFamily="34" charset="0"/>
                <a:ea typeface="Verdana" pitchFamily="34" charset="0"/>
                <a:cs typeface="Verdana" pitchFamily="34" charset="0"/>
              </a:rPr>
              <a:t>Focus of Task Force and Report:</a:t>
            </a:r>
          </a:p>
          <a:p>
            <a:pPr lvl="1">
              <a:defRPr/>
            </a:pPr>
            <a:r>
              <a:rPr lang="en-US" sz="1800" dirty="0" smtClean="0">
                <a:solidFill>
                  <a:srgbClr val="002060"/>
                </a:solidFill>
                <a:latin typeface="Verdana" pitchFamily="34" charset="0"/>
                <a:cs typeface="Verdana" pitchFamily="34" charset="0"/>
              </a:rPr>
              <a:t>What are the common attributes of high performing organizations and new models of care?</a:t>
            </a:r>
          </a:p>
          <a:p>
            <a:pPr lvl="1">
              <a:defRPr/>
            </a:pPr>
            <a:r>
              <a:rPr lang="en-US" sz="1800" dirty="0" smtClean="0">
                <a:solidFill>
                  <a:srgbClr val="002060"/>
                </a:solidFill>
                <a:latin typeface="Verdana" pitchFamily="34" charset="0"/>
                <a:cs typeface="Verdana" pitchFamily="34" charset="0"/>
              </a:rPr>
              <a:t>What are the information needs and capabilities of these new models of care?</a:t>
            </a:r>
          </a:p>
          <a:p>
            <a:pPr lvl="1">
              <a:defRPr/>
            </a:pPr>
            <a:r>
              <a:rPr lang="en-US" sz="1800" b="0" dirty="0" smtClean="0">
                <a:solidFill>
                  <a:srgbClr val="002060"/>
                </a:solidFill>
                <a:latin typeface="Verdana" pitchFamily="34" charset="0"/>
                <a:cs typeface="Verdana" pitchFamily="34" charset="0"/>
              </a:rPr>
              <a:t>How do current health IT investments align with those information needs and capabilities?</a:t>
            </a:r>
          </a:p>
          <a:p>
            <a:pPr lvl="1">
              <a:defRPr/>
            </a:pPr>
            <a:r>
              <a:rPr lang="en-US" sz="1800" dirty="0" smtClean="0">
                <a:solidFill>
                  <a:srgbClr val="002060"/>
                </a:solidFill>
                <a:latin typeface="Verdana" pitchFamily="34" charset="0"/>
                <a:cs typeface="Verdana" pitchFamily="34" charset="0"/>
              </a:rPr>
              <a:t>What actions are needed to close the gaps?</a:t>
            </a:r>
          </a:p>
          <a:p>
            <a:pPr>
              <a:defRPr/>
            </a:pPr>
            <a:r>
              <a:rPr lang="en-US" sz="2100" b="0" dirty="0" smtClean="0">
                <a:solidFill>
                  <a:srgbClr val="002060"/>
                </a:solidFill>
                <a:latin typeface="Verdana" pitchFamily="34" charset="0"/>
                <a:ea typeface="Verdana" pitchFamily="34" charset="0"/>
                <a:cs typeface="Verdana" pitchFamily="34" charset="0"/>
              </a:rPr>
              <a:t>Link: </a:t>
            </a:r>
            <a:r>
              <a:rPr lang="en-US" sz="1400" b="0" dirty="0" smtClean="0">
                <a:solidFill>
                  <a:srgbClr val="002060"/>
                </a:solidFill>
                <a:latin typeface="Verdana" pitchFamily="34" charset="0"/>
                <a:ea typeface="Verdana" pitchFamily="34" charset="0"/>
                <a:cs typeface="Verdana" pitchFamily="34" charset="0"/>
                <a:hlinkClick r:id="rId2"/>
              </a:rPr>
              <a:t>http://bipartisanpolicy.org/sites/default/files/Transforming%20Health%20Care.pdf</a:t>
            </a:r>
            <a:endParaRPr lang="en-US" sz="1400" b="0" dirty="0" smtClean="0">
              <a:solidFill>
                <a:srgbClr val="002060"/>
              </a:solidFill>
              <a:latin typeface="Verdana" pitchFamily="34" charset="0"/>
              <a:ea typeface="Verdana" pitchFamily="34" charset="0"/>
              <a:cs typeface="Verdana" pitchFamily="34" charset="0"/>
            </a:endParaRPr>
          </a:p>
          <a:p>
            <a:pPr>
              <a:defRPr/>
            </a:pPr>
            <a:endParaRPr lang="en-US" sz="2100" b="0" dirty="0" smtClean="0">
              <a:solidFill>
                <a:srgbClr val="002060"/>
              </a:solidFill>
              <a:latin typeface="Verdana" pitchFamily="34" charset="0"/>
              <a:ea typeface="Verdana" pitchFamily="34" charset="0"/>
              <a:cs typeface="Verdana" pitchFamily="34" charset="0"/>
            </a:endParaRPr>
          </a:p>
          <a:p>
            <a:pPr>
              <a:defRPr/>
            </a:pPr>
            <a:endParaRPr lang="en-US" sz="2200" dirty="0" smtClean="0">
              <a:solidFill>
                <a:srgbClr val="002060"/>
              </a:solidFill>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371600"/>
          <a:ext cx="8229600" cy="4114800"/>
        </p:xfrm>
        <a:graphic>
          <a:graphicData uri="http://schemas.openxmlformats.org/drawingml/2006/table">
            <a:tbl>
              <a:tblPr firstRow="1" bandRow="1">
                <a:tableStyleId>{5C22544A-7EE6-4342-B048-85BDC9FD1C3A}</a:tableStyleId>
              </a:tblPr>
              <a:tblGrid>
                <a:gridCol w="3172691"/>
                <a:gridCol w="5056909"/>
              </a:tblGrid>
              <a:tr h="370840">
                <a:tc>
                  <a:txBody>
                    <a:bodyPr/>
                    <a:lstStyle/>
                    <a:p>
                      <a:pPr algn="ctr"/>
                      <a:r>
                        <a:rPr lang="en-US" sz="1800" dirty="0" smtClean="0">
                          <a:latin typeface="Verdana" pitchFamily="34" charset="0"/>
                          <a:ea typeface="Verdana" pitchFamily="34" charset="0"/>
                          <a:cs typeface="Verdana" pitchFamily="34" charset="0"/>
                        </a:rPr>
                        <a:t>Attributes of </a:t>
                      </a:r>
                    </a:p>
                    <a:p>
                      <a:pPr algn="ctr"/>
                      <a:r>
                        <a:rPr lang="en-US" sz="1800" dirty="0" smtClean="0">
                          <a:latin typeface="Verdana" pitchFamily="34" charset="0"/>
                          <a:ea typeface="Verdana" pitchFamily="34" charset="0"/>
                          <a:cs typeface="Verdana" pitchFamily="34" charset="0"/>
                        </a:rPr>
                        <a:t>High Performance</a:t>
                      </a:r>
                      <a:endParaRPr lang="en-US" sz="1800" dirty="0">
                        <a:latin typeface="Verdana" pitchFamily="34" charset="0"/>
                        <a:ea typeface="Verdana" pitchFamily="34" charset="0"/>
                        <a:cs typeface="Verdana" pitchFamily="34" charset="0"/>
                      </a:endParaRPr>
                    </a:p>
                  </a:txBody>
                  <a:tcPr/>
                </a:tc>
                <a:tc>
                  <a:txBody>
                    <a:bodyPr/>
                    <a:lstStyle/>
                    <a:p>
                      <a:pPr algn="ctr"/>
                      <a:r>
                        <a:rPr lang="en-US" dirty="0" smtClean="0">
                          <a:latin typeface="Verdana" pitchFamily="34" charset="0"/>
                          <a:ea typeface="Verdana" pitchFamily="34" charset="0"/>
                          <a:cs typeface="Verdana" pitchFamily="34" charset="0"/>
                        </a:rPr>
                        <a:t>Role of Health IT</a:t>
                      </a:r>
                      <a:endParaRPr lang="en-US" dirty="0">
                        <a:latin typeface="Verdana" pitchFamily="34" charset="0"/>
                        <a:ea typeface="Verdana" pitchFamily="34" charset="0"/>
                        <a:cs typeface="Verdana" pitchFamily="34" charset="0"/>
                      </a:endParaRP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Verdana" pitchFamily="34" charset="0"/>
                          <a:ea typeface="Verdana" pitchFamily="34" charset="0"/>
                          <a:cs typeface="Verdana" pitchFamily="34" charset="0"/>
                        </a:rPr>
                        <a:t>Organizational and clinical leadership</a:t>
                      </a:r>
                      <a:endParaRPr lang="en-US" sz="1400" dirty="0">
                        <a:latin typeface="Verdana" pitchFamily="34" charset="0"/>
                        <a:ea typeface="Verdana" pitchFamily="34" charset="0"/>
                        <a:cs typeface="Verdana" pitchFamily="34" charset="0"/>
                      </a:endParaRPr>
                    </a:p>
                  </a:txBody>
                  <a:tcPr/>
                </a:tc>
                <a:tc>
                  <a:txBody>
                    <a:bodyPr/>
                    <a:lstStyle/>
                    <a:p>
                      <a:pPr marL="342900" indent="-342900">
                        <a:buFont typeface="Wingdings" pitchFamily="2" charset="2"/>
                        <a:buChar char="§"/>
                      </a:pPr>
                      <a:r>
                        <a:rPr lang="en-US" sz="1400" kern="1200" dirty="0" smtClean="0">
                          <a:solidFill>
                            <a:schemeClr val="tx1"/>
                          </a:solidFill>
                          <a:latin typeface="Verdana" pitchFamily="34" charset="0"/>
                          <a:ea typeface="Verdana" pitchFamily="34" charset="0"/>
                          <a:cs typeface="Verdana" pitchFamily="34" charset="0"/>
                        </a:rPr>
                        <a:t>Aggregates and analyzes clinical, administrative, community, and patient-generated data through analytics to set goals, monitor progress, and improve performance</a:t>
                      </a:r>
                      <a:endParaRPr lang="en-US" sz="1400" dirty="0">
                        <a:solidFill>
                          <a:schemeClr val="tx1"/>
                        </a:solidFill>
                        <a:latin typeface="Verdana" pitchFamily="34" charset="0"/>
                        <a:ea typeface="Verdana" pitchFamily="34" charset="0"/>
                        <a:cs typeface="Verdana" pitchFamily="34" charset="0"/>
                      </a:endParaRP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Verdana" pitchFamily="34" charset="0"/>
                          <a:ea typeface="Verdana" pitchFamily="34" charset="0"/>
                          <a:cs typeface="Verdana" pitchFamily="34" charset="0"/>
                        </a:rPr>
                        <a:t>Informed clinicians and care teams at the point of care and in between visits </a:t>
                      </a:r>
                      <a:endParaRPr lang="en-US" sz="1400" dirty="0">
                        <a:latin typeface="Verdana" pitchFamily="34" charset="0"/>
                        <a:ea typeface="Verdana" pitchFamily="34" charset="0"/>
                        <a:cs typeface="Verdana" pitchFamily="34" charset="0"/>
                      </a:endParaRPr>
                    </a:p>
                  </a:txBody>
                  <a:tcPr/>
                </a:tc>
                <a:tc>
                  <a:txBody>
                    <a:bodyPr/>
                    <a:lstStyle/>
                    <a:p>
                      <a:pPr marL="342900" indent="-342900">
                        <a:buFont typeface="Wingdings" pitchFamily="2" charset="2"/>
                        <a:buChar char="§"/>
                      </a:pPr>
                      <a:r>
                        <a:rPr lang="en-US" sz="1400" kern="1200" dirty="0" smtClean="0">
                          <a:solidFill>
                            <a:schemeClr val="dk1"/>
                          </a:solidFill>
                          <a:latin typeface="Verdana" pitchFamily="34" charset="0"/>
                          <a:ea typeface="Verdana" pitchFamily="34" charset="0"/>
                          <a:cs typeface="Verdana" pitchFamily="34" charset="0"/>
                        </a:rPr>
                        <a:t>Provides ready access to clinical decision support tools and information about the patient, to inform clinical decision-making at the point of care and between visits, through the use of EHRs and health information exchange</a:t>
                      </a:r>
                      <a:endParaRPr lang="en-US" sz="1400" dirty="0">
                        <a:solidFill>
                          <a:srgbClr val="002060"/>
                        </a:solidFill>
                        <a:latin typeface="Verdana" pitchFamily="34" charset="0"/>
                        <a:ea typeface="Verdana" pitchFamily="34" charset="0"/>
                        <a:cs typeface="Verdana" pitchFamily="34" charset="0"/>
                      </a:endParaRP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Verdana" pitchFamily="34" charset="0"/>
                          <a:ea typeface="Verdana" pitchFamily="34" charset="0"/>
                          <a:cs typeface="Verdana" pitchFamily="34" charset="0"/>
                        </a:rPr>
                        <a:t>Coordinated care delivery across settings</a:t>
                      </a:r>
                      <a:endParaRPr lang="en-US" sz="1400" dirty="0">
                        <a:latin typeface="Verdana" pitchFamily="34" charset="0"/>
                        <a:ea typeface="Verdana" pitchFamily="34" charset="0"/>
                        <a:cs typeface="Verdana" pitchFamily="34" charset="0"/>
                      </a:endParaRPr>
                    </a:p>
                  </a:txBody>
                  <a:tcPr/>
                </a:tc>
                <a:tc>
                  <a:txBody>
                    <a:bodyPr/>
                    <a:lstStyle/>
                    <a:p>
                      <a:pPr marL="342900" indent="-342900">
                        <a:buFont typeface="Wingdings" pitchFamily="2" charset="2"/>
                        <a:buChar char="§"/>
                      </a:pPr>
                      <a:r>
                        <a:rPr lang="en-US" sz="1400" kern="1200" dirty="0" smtClean="0">
                          <a:solidFill>
                            <a:schemeClr val="dk1"/>
                          </a:solidFill>
                          <a:latin typeface="Verdana" pitchFamily="34" charset="0"/>
                          <a:ea typeface="Verdana" pitchFamily="34" charset="0"/>
                          <a:cs typeface="Verdana" pitchFamily="34" charset="0"/>
                        </a:rPr>
                        <a:t>Enables electronic access for all members of the care team to information about the patient—from  across the multiple settings in which care and services are delivered—through electronic information sharing or health information exchange</a:t>
                      </a:r>
                      <a:endParaRPr lang="en-US" sz="1400" dirty="0">
                        <a:solidFill>
                          <a:srgbClr val="002060"/>
                        </a:solidFill>
                        <a:latin typeface="Verdana" pitchFamily="34" charset="0"/>
                        <a:ea typeface="Verdana" pitchFamily="34" charset="0"/>
                        <a:cs typeface="Verdana" pitchFamily="34" charset="0"/>
                      </a:endParaRPr>
                    </a:p>
                  </a:txBody>
                  <a:tcPr/>
                </a:tc>
              </a:tr>
            </a:tbl>
          </a:graphicData>
        </a:graphic>
      </p:graphicFrame>
      <p:sp>
        <p:nvSpPr>
          <p:cNvPr id="3" name="Footer Placeholder 2"/>
          <p:cNvSpPr>
            <a:spLocks noGrp="1"/>
          </p:cNvSpPr>
          <p:nvPr>
            <p:ph type="ftr" sz="quarter" idx="10"/>
          </p:nvPr>
        </p:nvSpPr>
        <p:spPr/>
        <p:txBody>
          <a:bodyPr/>
          <a:lstStyle/>
          <a:p>
            <a:pPr>
              <a:defRPr/>
            </a:pPr>
            <a:r>
              <a:rPr lang="en-US" dirty="0" smtClean="0"/>
              <a:t>The Role of Health IT in </a:t>
            </a:r>
            <a:r>
              <a:rPr lang="en-US" smtClean="0"/>
              <a:t>High-Performing Organizations and New Models of Care</a:t>
            </a:r>
            <a:endParaRPr lang="en-US" dirty="0"/>
          </a:p>
        </p:txBody>
      </p:sp>
      <p:sp>
        <p:nvSpPr>
          <p:cNvPr id="4" name="Slide Number Placeholder 3"/>
          <p:cNvSpPr>
            <a:spLocks noGrp="1"/>
          </p:cNvSpPr>
          <p:nvPr>
            <p:ph type="sldNum" sz="quarter" idx="11"/>
          </p:nvPr>
        </p:nvSpPr>
        <p:spPr/>
        <p:txBody>
          <a:bodyPr/>
          <a:lstStyle/>
          <a:p>
            <a:pPr>
              <a:defRPr/>
            </a:pPr>
            <a:fld id="{DB687B8B-0CC4-45DF-A12E-8B8FAF3FB492}"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141413"/>
          <a:ext cx="8595360" cy="5217823"/>
        </p:xfrm>
        <a:graphic>
          <a:graphicData uri="http://schemas.openxmlformats.org/drawingml/2006/table">
            <a:tbl>
              <a:tblPr firstRow="1" bandRow="1">
                <a:tableStyleId>{5C22544A-7EE6-4342-B048-85BDC9FD1C3A}</a:tableStyleId>
              </a:tblPr>
              <a:tblGrid>
                <a:gridCol w="3313699"/>
                <a:gridCol w="5281661"/>
              </a:tblGrid>
              <a:tr h="683826">
                <a:tc>
                  <a:txBody>
                    <a:bodyPr/>
                    <a:lstStyle/>
                    <a:p>
                      <a:pPr algn="ctr"/>
                      <a:r>
                        <a:rPr lang="en-US" sz="1800" dirty="0" smtClean="0">
                          <a:latin typeface="Verdana" pitchFamily="34" charset="0"/>
                          <a:ea typeface="Verdana" pitchFamily="34" charset="0"/>
                          <a:cs typeface="Verdana" pitchFamily="34" charset="0"/>
                        </a:rPr>
                        <a:t>Attributes of </a:t>
                      </a:r>
                    </a:p>
                    <a:p>
                      <a:pPr algn="ctr"/>
                      <a:r>
                        <a:rPr lang="en-US" sz="1800" dirty="0" smtClean="0">
                          <a:latin typeface="Verdana" pitchFamily="34" charset="0"/>
                          <a:ea typeface="Verdana" pitchFamily="34" charset="0"/>
                          <a:cs typeface="Verdana" pitchFamily="34" charset="0"/>
                        </a:rPr>
                        <a:t>High Performance</a:t>
                      </a:r>
                      <a:endParaRPr lang="en-US" sz="1800" dirty="0">
                        <a:latin typeface="Verdana" pitchFamily="34" charset="0"/>
                        <a:ea typeface="Verdana" pitchFamily="34" charset="0"/>
                        <a:cs typeface="Verdana" pitchFamily="34" charset="0"/>
                      </a:endParaRPr>
                    </a:p>
                  </a:txBody>
                  <a:tcPr/>
                </a:tc>
                <a:tc>
                  <a:txBody>
                    <a:bodyPr/>
                    <a:lstStyle/>
                    <a:p>
                      <a:pPr algn="ctr"/>
                      <a:r>
                        <a:rPr lang="en-US" dirty="0" smtClean="0">
                          <a:latin typeface="Verdana" pitchFamily="34" charset="0"/>
                          <a:ea typeface="Verdana" pitchFamily="34" charset="0"/>
                          <a:cs typeface="Verdana" pitchFamily="34" charset="0"/>
                        </a:rPr>
                        <a:t>Role of Health IT</a:t>
                      </a:r>
                      <a:endParaRPr lang="en-US" dirty="0">
                        <a:latin typeface="Verdana" pitchFamily="34" charset="0"/>
                        <a:ea typeface="Verdana" pitchFamily="34" charset="0"/>
                        <a:cs typeface="Verdana" pitchFamily="34" charset="0"/>
                      </a:endParaRPr>
                    </a:p>
                  </a:txBody>
                  <a:tcPr/>
                </a:tc>
              </a:tr>
              <a:tr h="133541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Verdana" pitchFamily="34" charset="0"/>
                          <a:ea typeface="Verdana" pitchFamily="34" charset="0"/>
                          <a:cs typeface="Verdana" pitchFamily="34" charset="0"/>
                        </a:rPr>
                        <a:t>Engagement of individuals in their health and health care; focus on prevention and wellness</a:t>
                      </a:r>
                      <a:endParaRPr lang="en-US" sz="1400" dirty="0">
                        <a:latin typeface="Verdana" pitchFamily="34" charset="0"/>
                        <a:ea typeface="Verdana" pitchFamily="34" charset="0"/>
                        <a:cs typeface="Verdana" pitchFamily="34" charset="0"/>
                      </a:endParaRPr>
                    </a:p>
                  </a:txBody>
                  <a:tcPr/>
                </a:tc>
                <a:tc>
                  <a:txBody>
                    <a:bodyPr/>
                    <a:lstStyle/>
                    <a:p>
                      <a:pPr marL="228600" lvl="0" indent="-228600">
                        <a:buFont typeface="Wingdings" pitchFamily="2" charset="2"/>
                        <a:buChar char="§"/>
                      </a:pPr>
                      <a:r>
                        <a:rPr lang="en-US" sz="1400" kern="1200" dirty="0" smtClean="0">
                          <a:solidFill>
                            <a:schemeClr val="dk1"/>
                          </a:solidFill>
                          <a:latin typeface="Verdana" pitchFamily="34" charset="0"/>
                          <a:ea typeface="Verdana" pitchFamily="34" charset="0"/>
                          <a:cs typeface="Verdana" pitchFamily="34" charset="0"/>
                        </a:rPr>
                        <a:t>Provides patients access to information contained in their EHRs</a:t>
                      </a:r>
                    </a:p>
                    <a:p>
                      <a:pPr marL="228600" indent="-228600">
                        <a:buFont typeface="Wingdings" pitchFamily="2" charset="2"/>
                        <a:buChar char="§"/>
                      </a:pPr>
                      <a:r>
                        <a:rPr lang="en-US" sz="1400" kern="1200" dirty="0" smtClean="0">
                          <a:solidFill>
                            <a:schemeClr val="dk1"/>
                          </a:solidFill>
                          <a:latin typeface="Verdana" pitchFamily="34" charset="0"/>
                          <a:ea typeface="Verdana" pitchFamily="34" charset="0"/>
                          <a:cs typeface="Verdana" pitchFamily="34" charset="0"/>
                        </a:rPr>
                        <a:t>Educates, engages, and supports individuals through the use of online, electronic, and mobile consumer e-health tools</a:t>
                      </a:r>
                      <a:endParaRPr lang="en-US" sz="1400" dirty="0" smtClean="0">
                        <a:solidFill>
                          <a:srgbClr val="002060"/>
                        </a:solidFill>
                        <a:latin typeface="Verdana" pitchFamily="34" charset="0"/>
                        <a:ea typeface="Verdana" pitchFamily="34" charset="0"/>
                        <a:cs typeface="Verdana" pitchFamily="34" charset="0"/>
                      </a:endParaRPr>
                    </a:p>
                  </a:txBody>
                  <a:tcPr/>
                </a:tc>
              </a:tr>
              <a:tr h="108502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Verdana" pitchFamily="34" charset="0"/>
                          <a:ea typeface="Verdana" pitchFamily="34" charset="0"/>
                          <a:cs typeface="Verdana" pitchFamily="34" charset="0"/>
                        </a:rPr>
                        <a:t>Providing timely access to care</a:t>
                      </a:r>
                      <a:endParaRPr lang="en-US" sz="1400" dirty="0">
                        <a:latin typeface="Verdana" pitchFamily="34" charset="0"/>
                        <a:ea typeface="Verdana" pitchFamily="34" charset="0"/>
                        <a:cs typeface="Verdana" pitchFamily="34" charset="0"/>
                      </a:endParaRPr>
                    </a:p>
                  </a:txBody>
                  <a:tcPr/>
                </a:tc>
                <a:tc>
                  <a:txBody>
                    <a:bodyPr/>
                    <a:lstStyle/>
                    <a:p>
                      <a:pPr marL="228600" indent="-228600">
                        <a:buFont typeface="Wingdings" pitchFamily="2" charset="2"/>
                        <a:buChar char="§"/>
                      </a:pPr>
                      <a:r>
                        <a:rPr lang="en-US" sz="1400" kern="1200" dirty="0" smtClean="0">
                          <a:solidFill>
                            <a:schemeClr val="dk1"/>
                          </a:solidFill>
                          <a:latin typeface="Verdana" pitchFamily="34" charset="0"/>
                          <a:ea typeface="Verdana" pitchFamily="34" charset="0"/>
                          <a:cs typeface="Verdana" pitchFamily="34" charset="0"/>
                        </a:rPr>
                        <a:t>Enable “virtual” visits or online consultations, secure email communications between clinicians and patients, and online health care transactions, through consumer e-health tools</a:t>
                      </a:r>
                      <a:endParaRPr lang="en-US" sz="1400" dirty="0">
                        <a:solidFill>
                          <a:srgbClr val="002060"/>
                        </a:solidFill>
                        <a:latin typeface="Verdana" pitchFamily="34" charset="0"/>
                        <a:ea typeface="Verdana" pitchFamily="34" charset="0"/>
                        <a:cs typeface="Verdana" pitchFamily="34" charset="0"/>
                      </a:endParaRPr>
                    </a:p>
                  </a:txBody>
                  <a:tcPr/>
                </a:tc>
              </a:tr>
              <a:tr h="211355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Verdana" pitchFamily="34" charset="0"/>
                          <a:ea typeface="Verdana" pitchFamily="34" charset="0"/>
                          <a:cs typeface="Verdana" pitchFamily="34" charset="0"/>
                        </a:rPr>
                        <a:t>Alignment of payment incentives with quality, cost, and patient experience outcomes</a:t>
                      </a:r>
                      <a:endParaRPr lang="en-US" sz="1400" dirty="0">
                        <a:latin typeface="Verdana" pitchFamily="34" charset="0"/>
                        <a:ea typeface="Verdana" pitchFamily="34" charset="0"/>
                        <a:cs typeface="Verdana" pitchFamily="34" charset="0"/>
                      </a:endParaRPr>
                    </a:p>
                  </a:txBody>
                  <a:tcPr/>
                </a:tc>
                <a:tc>
                  <a:txBody>
                    <a:bodyPr/>
                    <a:lstStyle/>
                    <a:p>
                      <a:pPr marL="228600" lvl="0" indent="-228600">
                        <a:buFont typeface="Wingdings" pitchFamily="2" charset="2"/>
                        <a:buChar char="§"/>
                      </a:pPr>
                      <a:r>
                        <a:rPr lang="en-US" sz="1400" kern="1200" dirty="0" smtClean="0">
                          <a:solidFill>
                            <a:schemeClr val="dk1"/>
                          </a:solidFill>
                          <a:latin typeface="Verdana" pitchFamily="34" charset="0"/>
                          <a:ea typeface="Verdana" pitchFamily="34" charset="0"/>
                          <a:cs typeface="Verdana" pitchFamily="34" charset="0"/>
                        </a:rPr>
                        <a:t>Aggregates and analyzes clinical, administrative, and patient-generated data through analytics</a:t>
                      </a:r>
                      <a:r>
                        <a:rPr lang="en-US" sz="1400" kern="1200" baseline="0" dirty="0" smtClean="0">
                          <a:solidFill>
                            <a:schemeClr val="dk1"/>
                          </a:solidFill>
                          <a:latin typeface="Verdana" pitchFamily="34" charset="0"/>
                          <a:ea typeface="Verdana" pitchFamily="34" charset="0"/>
                          <a:cs typeface="Verdana" pitchFamily="34" charset="0"/>
                        </a:rPr>
                        <a:t> to</a:t>
                      </a:r>
                      <a:r>
                        <a:rPr lang="en-US" sz="1400" kern="1200" dirty="0" smtClean="0">
                          <a:solidFill>
                            <a:schemeClr val="dk1"/>
                          </a:solidFill>
                          <a:latin typeface="Verdana" pitchFamily="34" charset="0"/>
                          <a:ea typeface="Verdana" pitchFamily="34" charset="0"/>
                          <a:cs typeface="Verdana" pitchFamily="34" charset="0"/>
                        </a:rPr>
                        <a:t>:</a:t>
                      </a:r>
                    </a:p>
                    <a:p>
                      <a:pPr marL="457200" lvl="1" indent="-228600">
                        <a:buFont typeface="Wingdings" pitchFamily="2" charset="2"/>
                        <a:buChar char="§"/>
                        <a:tabLst>
                          <a:tab pos="457200" algn="l"/>
                        </a:tabLst>
                      </a:pPr>
                      <a:r>
                        <a:rPr lang="en-US" sz="1400" kern="1200" dirty="0" smtClean="0">
                          <a:solidFill>
                            <a:schemeClr val="dk1"/>
                          </a:solidFill>
                          <a:latin typeface="Verdana" pitchFamily="34" charset="0"/>
                          <a:ea typeface="Verdana" pitchFamily="34" charset="0"/>
                          <a:cs typeface="Verdana" pitchFamily="34" charset="0"/>
                        </a:rPr>
                        <a:t>Measure outcomes in cost, quality, and patient experience of care</a:t>
                      </a:r>
                    </a:p>
                    <a:p>
                      <a:pPr marL="457200" lvl="1" indent="-228600">
                        <a:buFont typeface="Wingdings" pitchFamily="2" charset="2"/>
                        <a:buChar char="§"/>
                        <a:tabLst>
                          <a:tab pos="457200" algn="l"/>
                        </a:tabLst>
                      </a:pPr>
                      <a:r>
                        <a:rPr lang="en-US" sz="1400" kern="1200" dirty="0" smtClean="0">
                          <a:solidFill>
                            <a:schemeClr val="dk1"/>
                          </a:solidFill>
                          <a:latin typeface="Verdana" pitchFamily="34" charset="0"/>
                          <a:ea typeface="Verdana" pitchFamily="34" charset="0"/>
                          <a:cs typeface="Verdana" pitchFamily="34" charset="0"/>
                        </a:rPr>
                        <a:t>Identify gaps and duplications in care to inform clinical decision-making</a:t>
                      </a:r>
                    </a:p>
                    <a:p>
                      <a:pPr marL="457200" lvl="1" indent="-228600">
                        <a:buFont typeface="Wingdings" pitchFamily="2" charset="2"/>
                        <a:buChar char="§"/>
                        <a:tabLst>
                          <a:tab pos="457200" algn="l"/>
                        </a:tabLst>
                      </a:pPr>
                      <a:r>
                        <a:rPr lang="en-US" sz="1400" kern="1200" dirty="0" smtClean="0">
                          <a:solidFill>
                            <a:schemeClr val="dk1"/>
                          </a:solidFill>
                          <a:latin typeface="Verdana" pitchFamily="34" charset="0"/>
                          <a:ea typeface="Verdana" pitchFamily="34" charset="0"/>
                          <a:cs typeface="Verdana" pitchFamily="34" charset="0"/>
                        </a:rPr>
                        <a:t>Identify and predict areas requiring intervention and improvement</a:t>
                      </a:r>
                      <a:endParaRPr lang="en-US" sz="1400" dirty="0">
                        <a:solidFill>
                          <a:srgbClr val="002060"/>
                        </a:solidFill>
                        <a:latin typeface="Verdana" pitchFamily="34" charset="0"/>
                        <a:ea typeface="Verdana" pitchFamily="34" charset="0"/>
                        <a:cs typeface="Verdana" pitchFamily="34" charset="0"/>
                      </a:endParaRPr>
                    </a:p>
                  </a:txBody>
                  <a:tcPr/>
                </a:tc>
              </a:tr>
            </a:tbl>
          </a:graphicData>
        </a:graphic>
      </p:graphicFrame>
      <p:sp>
        <p:nvSpPr>
          <p:cNvPr id="3" name="Footer Placeholder 2"/>
          <p:cNvSpPr>
            <a:spLocks noGrp="1"/>
          </p:cNvSpPr>
          <p:nvPr>
            <p:ph type="ftr" sz="quarter" idx="10"/>
          </p:nvPr>
        </p:nvSpPr>
        <p:spPr/>
        <p:txBody>
          <a:bodyPr/>
          <a:lstStyle/>
          <a:p>
            <a:pPr>
              <a:defRPr/>
            </a:pPr>
            <a:r>
              <a:rPr lang="en-US" dirty="0" smtClean="0"/>
              <a:t>The Role of Health IT in High-Performing Organizations and New Models of Care</a:t>
            </a:r>
            <a:endParaRPr lang="en-US" dirty="0"/>
          </a:p>
        </p:txBody>
      </p:sp>
      <p:sp>
        <p:nvSpPr>
          <p:cNvPr id="4" name="Slide Number Placeholder 3"/>
          <p:cNvSpPr>
            <a:spLocks noGrp="1"/>
          </p:cNvSpPr>
          <p:nvPr>
            <p:ph type="sldNum" sz="quarter" idx="11"/>
          </p:nvPr>
        </p:nvSpPr>
        <p:spPr/>
        <p:txBody>
          <a:bodyPr/>
          <a:lstStyle/>
          <a:p>
            <a:pPr>
              <a:defRPr/>
            </a:pPr>
            <a:fld id="{DB687B8B-0CC4-45DF-A12E-8B8FAF3FB492}"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3236" y="1140934"/>
            <a:ext cx="8423564" cy="4633180"/>
          </a:xfrm>
        </p:spPr>
        <p:txBody>
          <a:bodyPr/>
          <a:lstStyle/>
          <a:p>
            <a:r>
              <a:rPr lang="en-US" dirty="0" smtClean="0">
                <a:latin typeface="Verdana" pitchFamily="34" charset="0"/>
                <a:ea typeface="Verdana" pitchFamily="34" charset="0"/>
                <a:cs typeface="Verdana" pitchFamily="34" charset="0"/>
              </a:rPr>
              <a:t>Collaborative effort of:</a:t>
            </a:r>
          </a:p>
          <a:p>
            <a:pPr lvl="1">
              <a:buFont typeface="Wingdings" pitchFamily="2" charset="2"/>
              <a:buChar char="§"/>
              <a:defRPr/>
            </a:pPr>
            <a:r>
              <a:rPr lang="en-US" sz="1800" dirty="0" smtClean="0">
                <a:solidFill>
                  <a:srgbClr val="002060"/>
                </a:solidFill>
                <a:latin typeface="Verdana" pitchFamily="34" charset="0"/>
                <a:cs typeface="Verdana" pitchFamily="34" charset="0"/>
              </a:rPr>
              <a:t>American College of Physicians</a:t>
            </a:r>
          </a:p>
          <a:p>
            <a:pPr lvl="1">
              <a:buFont typeface="Wingdings" pitchFamily="2" charset="2"/>
              <a:buChar char="§"/>
              <a:defRPr/>
            </a:pPr>
            <a:r>
              <a:rPr lang="en-US" sz="1800" dirty="0" smtClean="0">
                <a:solidFill>
                  <a:srgbClr val="002060"/>
                </a:solidFill>
                <a:latin typeface="Verdana" pitchFamily="34" charset="0"/>
                <a:cs typeface="Verdana" pitchFamily="34" charset="0"/>
              </a:rPr>
              <a:t>Association of Medical Directors of Information Systems</a:t>
            </a:r>
          </a:p>
          <a:p>
            <a:pPr lvl="1">
              <a:buFont typeface="Wingdings" pitchFamily="2" charset="2"/>
              <a:buChar char="§"/>
              <a:defRPr/>
            </a:pPr>
            <a:r>
              <a:rPr lang="en-US" sz="1800" dirty="0" smtClean="0">
                <a:solidFill>
                  <a:srgbClr val="002060"/>
                </a:solidFill>
                <a:latin typeface="Verdana" pitchFamily="34" charset="0"/>
                <a:cs typeface="Verdana" pitchFamily="34" charset="0"/>
              </a:rPr>
              <a:t>American College of Surgeons</a:t>
            </a:r>
          </a:p>
          <a:p>
            <a:pPr lvl="1">
              <a:buFont typeface="Wingdings" pitchFamily="2" charset="2"/>
              <a:buChar char="§"/>
              <a:defRPr/>
            </a:pPr>
            <a:r>
              <a:rPr lang="en-US" sz="1800" dirty="0" smtClean="0">
                <a:solidFill>
                  <a:srgbClr val="002060"/>
                </a:solidFill>
                <a:latin typeface="Verdana" pitchFamily="34" charset="0"/>
                <a:cs typeface="Verdana" pitchFamily="34" charset="0"/>
              </a:rPr>
              <a:t>American Academy of Pediatrics</a:t>
            </a:r>
          </a:p>
          <a:p>
            <a:pPr lvl="1">
              <a:buFont typeface="Wingdings" pitchFamily="2" charset="2"/>
              <a:buChar char="§"/>
              <a:defRPr/>
            </a:pPr>
            <a:r>
              <a:rPr lang="en-US" sz="1800" dirty="0" smtClean="0">
                <a:solidFill>
                  <a:srgbClr val="002060"/>
                </a:solidFill>
                <a:latin typeface="Verdana" pitchFamily="34" charset="0"/>
                <a:cs typeface="Verdana" pitchFamily="34" charset="0"/>
              </a:rPr>
              <a:t>American Society of Clinical Oncology</a:t>
            </a:r>
          </a:p>
          <a:p>
            <a:pPr lvl="1">
              <a:buFont typeface="Wingdings" pitchFamily="2" charset="2"/>
              <a:buChar char="§"/>
              <a:defRPr/>
            </a:pPr>
            <a:r>
              <a:rPr lang="en-US" sz="1800" dirty="0" smtClean="0">
                <a:solidFill>
                  <a:srgbClr val="002060"/>
                </a:solidFill>
                <a:latin typeface="Verdana" pitchFamily="34" charset="0"/>
                <a:cs typeface="Verdana" pitchFamily="34" charset="0"/>
              </a:rPr>
              <a:t>Doctors Helping Doctors Transform Health Care</a:t>
            </a:r>
          </a:p>
          <a:p>
            <a:pPr lvl="1">
              <a:buFont typeface="Wingdings" pitchFamily="2" charset="2"/>
              <a:buChar char="§"/>
              <a:defRPr/>
            </a:pPr>
            <a:r>
              <a:rPr lang="en-US" sz="1800" dirty="0" smtClean="0">
                <a:solidFill>
                  <a:srgbClr val="002060"/>
                </a:solidFill>
                <a:latin typeface="Verdana" pitchFamily="34" charset="0"/>
                <a:cs typeface="Verdana" pitchFamily="34" charset="0"/>
              </a:rPr>
              <a:t>Bipartisan Policy Center</a:t>
            </a:r>
          </a:p>
          <a:p>
            <a:pPr>
              <a:defRPr/>
            </a:pPr>
            <a:r>
              <a:rPr lang="en-US" dirty="0" smtClean="0">
                <a:solidFill>
                  <a:srgbClr val="002060"/>
                </a:solidFill>
                <a:latin typeface="Verdana" pitchFamily="34" charset="0"/>
                <a:ea typeface="Verdana" pitchFamily="34" charset="0"/>
                <a:cs typeface="Verdana" pitchFamily="34" charset="0"/>
              </a:rPr>
              <a:t>Purpose</a:t>
            </a:r>
          </a:p>
          <a:p>
            <a:pPr marL="396875" lvl="1" indent="3175" fontAlgn="auto">
              <a:spcAft>
                <a:spcPts val="0"/>
              </a:spcAft>
              <a:buNone/>
              <a:defRPr/>
            </a:pPr>
            <a:r>
              <a:rPr lang="en-US" sz="1800" b="0" dirty="0" smtClean="0">
                <a:solidFill>
                  <a:srgbClr val="002060"/>
                </a:solidFill>
                <a:latin typeface="Verdana" pitchFamily="34" charset="0"/>
                <a:cs typeface="Verdana" pitchFamily="34" charset="0"/>
              </a:rPr>
              <a:t>Gain an understanding of clinician needs for access to electronic health information to support transitions in care</a:t>
            </a:r>
          </a:p>
          <a:p>
            <a:pPr marL="746125" lvl="1" indent="-288925" fontAlgn="auto">
              <a:spcAft>
                <a:spcPts val="0"/>
              </a:spcAft>
              <a:buFont typeface="Wingdings" pitchFamily="2" charset="2"/>
              <a:buChar char="§"/>
              <a:defRPr/>
            </a:pPr>
            <a:r>
              <a:rPr lang="en-US" sz="1800" dirty="0" smtClean="0">
                <a:solidFill>
                  <a:srgbClr val="002060"/>
                </a:solidFill>
                <a:latin typeface="Verdana" pitchFamily="34" charset="0"/>
                <a:cs typeface="Verdana" pitchFamily="34" charset="0"/>
              </a:rPr>
              <a:t>When a patient under your care is discharged from a hospital</a:t>
            </a:r>
          </a:p>
          <a:p>
            <a:pPr marL="746125" lvl="1" indent="-288925" fontAlgn="auto">
              <a:spcAft>
                <a:spcPts val="0"/>
              </a:spcAft>
              <a:buFont typeface="Wingdings" pitchFamily="2" charset="2"/>
              <a:buChar char="§"/>
              <a:defRPr/>
            </a:pPr>
            <a:r>
              <a:rPr lang="en-US" sz="1800" dirty="0" smtClean="0">
                <a:solidFill>
                  <a:srgbClr val="002060"/>
                </a:solidFill>
                <a:latin typeface="Verdana" pitchFamily="34" charset="0"/>
                <a:cs typeface="Verdana" pitchFamily="34" charset="0"/>
              </a:rPr>
              <a:t>When a patient is referred to you</a:t>
            </a:r>
          </a:p>
          <a:p>
            <a:pPr marL="746125" lvl="1" indent="-288925" fontAlgn="auto">
              <a:spcAft>
                <a:spcPts val="0"/>
              </a:spcAft>
              <a:buFont typeface="Wingdings" pitchFamily="2" charset="2"/>
              <a:buChar char="§"/>
              <a:defRPr/>
            </a:pPr>
            <a:r>
              <a:rPr lang="en-US" sz="1800" dirty="0" smtClean="0">
                <a:solidFill>
                  <a:srgbClr val="002060"/>
                </a:solidFill>
                <a:latin typeface="Verdana" pitchFamily="34" charset="0"/>
                <a:cs typeface="Verdana" pitchFamily="34" charset="0"/>
              </a:rPr>
              <a:t>When you get information back from a consulting clinician</a:t>
            </a:r>
          </a:p>
          <a:p>
            <a:pPr marL="346075" indent="-288925" fontAlgn="auto">
              <a:spcAft>
                <a:spcPts val="0"/>
              </a:spcAft>
              <a:defRPr/>
            </a:pPr>
            <a:r>
              <a:rPr lang="en-US" sz="2100" dirty="0" smtClean="0">
                <a:solidFill>
                  <a:srgbClr val="002060"/>
                </a:solidFill>
                <a:latin typeface="Verdana" pitchFamily="34" charset="0"/>
                <a:ea typeface="Verdana" pitchFamily="34" charset="0"/>
                <a:cs typeface="Verdana" pitchFamily="34" charset="0"/>
              </a:rPr>
              <a:t>Link </a:t>
            </a:r>
            <a:r>
              <a:rPr lang="en-US" sz="1200" b="0" dirty="0" smtClean="0">
                <a:solidFill>
                  <a:srgbClr val="002060"/>
                </a:solidFill>
                <a:latin typeface="Verdana" pitchFamily="34" charset="0"/>
                <a:ea typeface="Verdana" pitchFamily="34" charset="0"/>
                <a:cs typeface="Verdana" pitchFamily="34" charset="0"/>
                <a:hlinkClick r:id="rId2"/>
              </a:rPr>
              <a:t>http://bipartisanpolicy.org/sites/default/files/Clinician%20Survery_format%20%282%29.pdf</a:t>
            </a:r>
            <a:r>
              <a:rPr lang="en-US" sz="1200" b="0" dirty="0" smtClean="0">
                <a:solidFill>
                  <a:srgbClr val="002060"/>
                </a:solidFill>
                <a:latin typeface="Verdana" pitchFamily="34" charset="0"/>
                <a:ea typeface="Verdana" pitchFamily="34" charset="0"/>
                <a:cs typeface="Verdana" pitchFamily="34" charset="0"/>
              </a:rPr>
              <a:t> </a:t>
            </a:r>
          </a:p>
          <a:p>
            <a:pPr lvl="1">
              <a:defRPr/>
            </a:pPr>
            <a:endParaRPr lang="en-US" sz="1800" dirty="0" smtClean="0">
              <a:solidFill>
                <a:srgbClr val="002060"/>
              </a:solidFill>
            </a:endParaRPr>
          </a:p>
          <a:p>
            <a:pPr lvl="1">
              <a:buFont typeface="Wingdings" pitchFamily="2" charset="2"/>
              <a:buChar char="§"/>
              <a:defRPr/>
            </a:pPr>
            <a:endParaRPr lang="en-US" dirty="0"/>
          </a:p>
        </p:txBody>
      </p:sp>
      <p:sp>
        <p:nvSpPr>
          <p:cNvPr id="3" name="Footer Placeholder 2"/>
          <p:cNvSpPr>
            <a:spLocks noGrp="1"/>
          </p:cNvSpPr>
          <p:nvPr>
            <p:ph type="ftr" sz="quarter" idx="10"/>
          </p:nvPr>
        </p:nvSpPr>
        <p:spPr/>
        <p:txBody>
          <a:bodyPr/>
          <a:lstStyle/>
          <a:p>
            <a:pPr>
              <a:defRPr/>
            </a:pPr>
            <a:r>
              <a:rPr lang="en-US" dirty="0" smtClean="0"/>
              <a:t>BPC Explored Health IT Capabilities Needed for Clinicians for Transitions of Care  </a:t>
            </a:r>
            <a:endParaRPr lang="en-US" dirty="0"/>
          </a:p>
        </p:txBody>
      </p:sp>
      <p:sp>
        <p:nvSpPr>
          <p:cNvPr id="4" name="Slide Number Placeholder 3"/>
          <p:cNvSpPr>
            <a:spLocks noGrp="1"/>
          </p:cNvSpPr>
          <p:nvPr>
            <p:ph type="sldNum" sz="quarter" idx="11"/>
          </p:nvPr>
        </p:nvSpPr>
        <p:spPr/>
        <p:txBody>
          <a:bodyPr/>
          <a:lstStyle/>
          <a:p>
            <a:pPr>
              <a:defRPr/>
            </a:pPr>
            <a:fld id="{DB687B8B-0CC4-45DF-A12E-8B8FAF3FB492}"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A majority of clinicians believe that electronic exchange of information will have a positive impact on health care</a:t>
            </a:r>
          </a:p>
          <a:p>
            <a:r>
              <a:rPr lang="en-US" sz="2400" dirty="0" smtClean="0"/>
              <a:t>Lack of interoperability and an exchange infrastructure, and the cost of both, are major barriers to electronic information sharing</a:t>
            </a:r>
          </a:p>
          <a:p>
            <a:r>
              <a:rPr lang="en-US" sz="2400" dirty="0" smtClean="0"/>
              <a:t>Common recognition of high priority data types needed for transitions of care across specialties</a:t>
            </a:r>
          </a:p>
          <a:p>
            <a:r>
              <a:rPr lang="en-US" sz="2400" dirty="0" smtClean="0"/>
              <a:t>“Push” and “pull” (or query) exchange methods are needed</a:t>
            </a:r>
          </a:p>
          <a:p>
            <a:r>
              <a:rPr lang="en-US" sz="2400" dirty="0" smtClean="0"/>
              <a:t>Timeliness and integration into work flow is needed</a:t>
            </a:r>
            <a:endParaRPr lang="en-US" sz="2400" dirty="0"/>
          </a:p>
        </p:txBody>
      </p:sp>
      <p:sp>
        <p:nvSpPr>
          <p:cNvPr id="3" name="Footer Placeholder 2"/>
          <p:cNvSpPr>
            <a:spLocks noGrp="1"/>
          </p:cNvSpPr>
          <p:nvPr>
            <p:ph type="ftr" sz="quarter" idx="10"/>
          </p:nvPr>
        </p:nvSpPr>
        <p:spPr/>
        <p:txBody>
          <a:bodyPr/>
          <a:lstStyle/>
          <a:p>
            <a:pPr>
              <a:defRPr/>
            </a:pPr>
            <a:r>
              <a:rPr lang="en-US" dirty="0" smtClean="0"/>
              <a:t>Clinical Information Needs for Transitions of Care</a:t>
            </a:r>
            <a:endParaRPr lang="en-US" dirty="0"/>
          </a:p>
        </p:txBody>
      </p:sp>
      <p:sp>
        <p:nvSpPr>
          <p:cNvPr id="4" name="Slide Number Placeholder 3"/>
          <p:cNvSpPr>
            <a:spLocks noGrp="1"/>
          </p:cNvSpPr>
          <p:nvPr>
            <p:ph type="sldNum" sz="quarter" idx="11"/>
          </p:nvPr>
        </p:nvSpPr>
        <p:spPr/>
        <p:txBody>
          <a:bodyPr/>
          <a:lstStyle/>
          <a:p>
            <a:pPr>
              <a:defRPr/>
            </a:pPr>
            <a:fld id="{DB687B8B-0CC4-45DF-A12E-8B8FAF3FB492}"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993900"/>
            <a:ext cx="7964488" cy="1998980"/>
          </a:xfrm>
        </p:spPr>
        <p:txBody>
          <a:bodyPr/>
          <a:lstStyle/>
          <a:p>
            <a:r>
              <a:rPr lang="en-US" b="1" i="1" dirty="0" smtClean="0">
                <a:hlinkClick r:id="rId2"/>
              </a:rPr>
              <a:t>Health Affairs </a:t>
            </a:r>
            <a:r>
              <a:rPr lang="en-US" b="1" dirty="0" smtClean="0">
                <a:hlinkClick r:id="rId2"/>
              </a:rPr>
              <a:t>Health Policy Brief</a:t>
            </a:r>
            <a:r>
              <a:rPr lang="en-US" dirty="0" smtClean="0">
                <a:hlinkClick r:id="rId2"/>
              </a:rPr>
              <a:t/>
            </a:r>
            <a:br>
              <a:rPr lang="en-US" dirty="0" smtClean="0">
                <a:hlinkClick r:id="rId2"/>
              </a:rPr>
            </a:br>
            <a:r>
              <a:rPr lang="en-US" sz="2800" b="1" dirty="0" smtClean="0">
                <a:solidFill>
                  <a:srgbClr val="C00000"/>
                </a:solidFill>
              </a:rPr>
              <a:t>Interoperability: </a:t>
            </a:r>
            <a:r>
              <a:rPr lang="en-US" sz="2800" dirty="0" smtClean="0"/>
              <a:t>To achieve EHRs’ full potential, providers must be able to exchange information easily, accurately, and securely</a:t>
            </a:r>
            <a:endParaRPr lang="en-US" sz="2800" i="1" dirty="0"/>
          </a:p>
        </p:txBody>
      </p:sp>
      <p:sp>
        <p:nvSpPr>
          <p:cNvPr id="3" name="Slide Number Placeholder 2"/>
          <p:cNvSpPr>
            <a:spLocks noGrp="1"/>
          </p:cNvSpPr>
          <p:nvPr>
            <p:ph type="sldNum" sz="quarter" idx="10"/>
          </p:nvPr>
        </p:nvSpPr>
        <p:spPr/>
        <p:txBody>
          <a:bodyPr/>
          <a:lstStyle/>
          <a:p>
            <a:pPr>
              <a:defRPr/>
            </a:pPr>
            <a:fld id="{04A37A35-59DC-4080-ACC1-ED623F3CAAB1}" type="slidenum">
              <a:rPr lang="en-US" smtClean="0"/>
              <a:pPr>
                <a:defRPr/>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61178E09F671448A9B36E5962216AE0" ma:contentTypeVersion="0" ma:contentTypeDescription="Create a new document." ma:contentTypeScope="" ma:versionID="7e06fd7e5da73e161e18e3fbb88928ea">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9585DF05-F6A5-46F3-AE99-EA73B055A8EC}">
  <ds:schemaRefs>
    <ds:schemaRef ds:uri="http://schemas.microsoft.com/sharepoint/v3/contenttype/forms"/>
  </ds:schemaRefs>
</ds:datastoreItem>
</file>

<file path=customXml/itemProps2.xml><?xml version="1.0" encoding="utf-8"?>
<ds:datastoreItem xmlns:ds="http://schemas.openxmlformats.org/officeDocument/2006/customXml" ds:itemID="{68AFBC62-30BC-4D85-8227-E1BD561B23BA}">
  <ds:schemaRefs>
    <ds:schemaRef ds:uri="http://schemas.microsoft.com/office/2006/metadata/properties"/>
  </ds:schemaRefs>
</ds:datastoreItem>
</file>

<file path=customXml/itemProps3.xml><?xml version="1.0" encoding="utf-8"?>
<ds:datastoreItem xmlns:ds="http://schemas.openxmlformats.org/officeDocument/2006/customXml" ds:itemID="{97564F25-B625-4386-8BBE-3BAEADEC00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3141</TotalTime>
  <Words>1798</Words>
  <Application>Microsoft Office PowerPoint</Application>
  <PresentationFormat>On-screen Show (4:3)</PresentationFormat>
  <Paragraphs>203</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Interoperability and Information Sharing Foundational Elements for Transformation of Care </vt:lpstr>
      <vt:lpstr>PowerPoint Presentation</vt:lpstr>
      <vt:lpstr>Why Interoperability and Electronic Information Sharing Matter…. High-Level View of BPC’s Work in This Area</vt:lpstr>
      <vt:lpstr>PowerPoint Presentation</vt:lpstr>
      <vt:lpstr>PowerPoint Presentation</vt:lpstr>
      <vt:lpstr>PowerPoint Presentation</vt:lpstr>
      <vt:lpstr>PowerPoint Presentation</vt:lpstr>
      <vt:lpstr>PowerPoint Presentation</vt:lpstr>
      <vt:lpstr>Health Affairs Health Policy Brief Interoperability: To achieve EHRs’ full potential, providers must be able to exchange information easily, accurately, and securely</vt:lpstr>
      <vt:lpstr>What’s the Issue?</vt:lpstr>
      <vt:lpstr>PowerPoint Presentation</vt:lpstr>
      <vt:lpstr>PowerPoint Presentation</vt:lpstr>
      <vt:lpstr>PowerPoint Presentation</vt:lpstr>
      <vt:lpstr>PowerPoint Presentation</vt:lpstr>
      <vt:lpstr>PowerPoint Presentation</vt:lpstr>
      <vt:lpstr>What’s in the Law?</vt:lpstr>
      <vt:lpstr>PowerPoint Presentation</vt:lpstr>
      <vt:lpstr>PowerPoint Presentation</vt:lpstr>
      <vt:lpstr>Recent Recommendations</vt:lpstr>
      <vt:lpstr>PowerPoint Presentation</vt:lpstr>
      <vt:lpstr>PowerPoint Presentation</vt:lpstr>
      <vt:lpstr>PowerPoint Presentation</vt:lpstr>
      <vt:lpstr>PowerPoint Presentation</vt:lpstr>
      <vt:lpstr>Where Do We Go From Here?</vt:lpstr>
      <vt:lpstr>PowerPoint Presentation</vt:lpstr>
      <vt:lpstr>Thank You!  Janet Marchibroda  Bipartisan Policy Center 1225 Eye Street, N.W., Suite 1000 Washington, D.C. 20005 202.379.1634 jmarchibroda@bipartisanpolicy.org</vt:lpstr>
    </vt:vector>
  </TitlesOfParts>
  <Company>Bremmer &amp; Goris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Julie Smith</dc:creator>
  <cp:lastModifiedBy>Tara Hacker</cp:lastModifiedBy>
  <cp:revision>252</cp:revision>
  <dcterms:created xsi:type="dcterms:W3CDTF">2011-05-11T19:37:38Z</dcterms:created>
  <dcterms:modified xsi:type="dcterms:W3CDTF">2014-10-15T15:48:41Z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0x010100361178E09F671448A9B36E5962216AE0</vt:lpwstr>
  </property>
</Properties>
</file>